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5"/>
  </p:notesMasterIdLst>
  <p:sldIdLst>
    <p:sldId id="256" r:id="rId2"/>
    <p:sldId id="257" r:id="rId3"/>
    <p:sldId id="260" r:id="rId4"/>
    <p:sldId id="269" r:id="rId5"/>
    <p:sldId id="259" r:id="rId6"/>
    <p:sldId id="266" r:id="rId7"/>
    <p:sldId id="264" r:id="rId8"/>
    <p:sldId id="261" r:id="rId9"/>
    <p:sldId id="262" r:id="rId10"/>
    <p:sldId id="267" r:id="rId11"/>
    <p:sldId id="268" r:id="rId12"/>
    <p:sldId id="270" r:id="rId13"/>
    <p:sldId id="265" r:id="rId1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513"/>
  </p:normalViewPr>
  <p:slideViewPr>
    <p:cSldViewPr snapToGrid="0" showGuides="1">
      <p:cViewPr varScale="1">
        <p:scale>
          <a:sx n="120" d="100"/>
          <a:sy n="120" d="100"/>
        </p:scale>
        <p:origin x="29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B77EFA-62E7-44A0-B99B-A96F04FFDA9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5E653B-043E-429E-B403-4A4FE7B9BE9E}">
      <dgm:prSet/>
      <dgm:spPr/>
      <dgm:t>
        <a:bodyPr/>
        <a:lstStyle/>
        <a:p>
          <a:r>
            <a:rPr lang="es-ES" dirty="0" err="1"/>
            <a:t>Historical</a:t>
          </a:r>
          <a:r>
            <a:rPr lang="es-ES" dirty="0"/>
            <a:t> data in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database</a:t>
          </a:r>
          <a:r>
            <a:rPr lang="es-ES" dirty="0"/>
            <a:t> can be </a:t>
          </a:r>
          <a:r>
            <a:rPr lang="es-ES" dirty="0" err="1"/>
            <a:t>used</a:t>
          </a:r>
          <a:r>
            <a:rPr lang="es-ES" dirty="0"/>
            <a:t> as </a:t>
          </a:r>
          <a:r>
            <a:rPr lang="es-ES" dirty="0" err="1"/>
            <a:t>an</a:t>
          </a:r>
          <a:r>
            <a:rPr lang="es-ES" dirty="0"/>
            <a:t> </a:t>
          </a:r>
          <a:r>
            <a:rPr lang="es-ES" dirty="0" err="1"/>
            <a:t>historical</a:t>
          </a:r>
          <a:r>
            <a:rPr lang="es-ES" dirty="0"/>
            <a:t> </a:t>
          </a:r>
          <a:r>
            <a:rPr lang="es-ES" dirty="0" err="1"/>
            <a:t>developement</a:t>
          </a:r>
          <a:r>
            <a:rPr lang="es-ES" dirty="0"/>
            <a:t> </a:t>
          </a:r>
          <a:r>
            <a:rPr lang="es-ES" dirty="0" err="1"/>
            <a:t>of</a:t>
          </a:r>
          <a:r>
            <a:rPr lang="es-ES" dirty="0"/>
            <a:t> a </a:t>
          </a:r>
          <a:r>
            <a:rPr lang="es-ES" dirty="0" err="1"/>
            <a:t>football</a:t>
          </a:r>
          <a:r>
            <a:rPr lang="es-ES" dirty="0"/>
            <a:t> </a:t>
          </a:r>
          <a:r>
            <a:rPr lang="es-ES" dirty="0" err="1"/>
            <a:t>team</a:t>
          </a:r>
          <a:r>
            <a:rPr lang="es-ES" dirty="0"/>
            <a:t> </a:t>
          </a:r>
          <a:r>
            <a:rPr lang="es-ES" dirty="0" err="1"/>
            <a:t>overall</a:t>
          </a:r>
          <a:r>
            <a:rPr lang="es-ES" dirty="0"/>
            <a:t>. </a:t>
          </a:r>
          <a:endParaRPr lang="en-US" dirty="0"/>
        </a:p>
      </dgm:t>
    </dgm:pt>
    <dgm:pt modelId="{2BBCE990-1224-4D7A-823B-23C01D2DA570}" type="parTrans" cxnId="{182A0ACF-DA96-4284-B728-AEDC92E14F4B}">
      <dgm:prSet/>
      <dgm:spPr/>
      <dgm:t>
        <a:bodyPr/>
        <a:lstStyle/>
        <a:p>
          <a:endParaRPr lang="en-US"/>
        </a:p>
      </dgm:t>
    </dgm:pt>
    <dgm:pt modelId="{7DAF5911-0166-4607-8B47-8738B8887102}" type="sibTrans" cxnId="{182A0ACF-DA96-4284-B728-AEDC92E14F4B}">
      <dgm:prSet/>
      <dgm:spPr/>
      <dgm:t>
        <a:bodyPr/>
        <a:lstStyle/>
        <a:p>
          <a:endParaRPr lang="en-US"/>
        </a:p>
      </dgm:t>
    </dgm:pt>
    <dgm:pt modelId="{A4B3B9F8-3CBF-4CB2-8EAA-CCF01AFB324A}">
      <dgm:prSet/>
      <dgm:spPr/>
      <dgm:t>
        <a:bodyPr/>
        <a:lstStyle/>
        <a:p>
          <a:r>
            <a:rPr lang="es-ES" dirty="0" err="1"/>
            <a:t>Supervised</a:t>
          </a:r>
          <a:r>
            <a:rPr lang="es-ES" dirty="0"/>
            <a:t> Machine </a:t>
          </a:r>
          <a:r>
            <a:rPr lang="es-ES" dirty="0" err="1"/>
            <a:t>Learning</a:t>
          </a:r>
          <a:r>
            <a:rPr lang="es-ES" dirty="0"/>
            <a:t>: </a:t>
          </a:r>
          <a:r>
            <a:rPr lang="es-ES" dirty="0" err="1"/>
            <a:t>known</a:t>
          </a:r>
          <a:r>
            <a:rPr lang="es-ES" dirty="0"/>
            <a:t> target variable (</a:t>
          </a:r>
          <a:r>
            <a:rPr lang="es-ES" dirty="0" err="1"/>
            <a:t>Winning</a:t>
          </a:r>
          <a:r>
            <a:rPr lang="es-ES" dirty="0"/>
            <a:t> </a:t>
          </a:r>
          <a:r>
            <a:rPr lang="es-ES" dirty="0" err="1"/>
            <a:t>team</a:t>
          </a:r>
          <a:r>
            <a:rPr lang="es-ES" dirty="0"/>
            <a:t> id)</a:t>
          </a:r>
          <a:endParaRPr lang="en-US" dirty="0"/>
        </a:p>
      </dgm:t>
    </dgm:pt>
    <dgm:pt modelId="{F83F62C8-E772-4642-856F-B00E925D2323}" type="parTrans" cxnId="{E1EC57DF-0D5B-4A35-8A3F-4B9C8B631808}">
      <dgm:prSet/>
      <dgm:spPr/>
      <dgm:t>
        <a:bodyPr/>
        <a:lstStyle/>
        <a:p>
          <a:endParaRPr lang="en-US"/>
        </a:p>
      </dgm:t>
    </dgm:pt>
    <dgm:pt modelId="{3BE2C327-408C-43AE-BEA6-5E0106BA22AF}" type="sibTrans" cxnId="{E1EC57DF-0D5B-4A35-8A3F-4B9C8B631808}">
      <dgm:prSet/>
      <dgm:spPr/>
      <dgm:t>
        <a:bodyPr/>
        <a:lstStyle/>
        <a:p>
          <a:endParaRPr lang="en-US"/>
        </a:p>
      </dgm:t>
    </dgm:pt>
    <dgm:pt modelId="{0C91FA3C-AA62-8447-8FD9-5A31F957EA48}" type="pres">
      <dgm:prSet presAssocID="{79B77EFA-62E7-44A0-B99B-A96F04FFDA9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E9314CE-0164-044C-8BD2-7813E71C8AF3}" type="pres">
      <dgm:prSet presAssocID="{9E5E653B-043E-429E-B403-4A4FE7B9BE9E}" presName="hierRoot1" presStyleCnt="0"/>
      <dgm:spPr/>
    </dgm:pt>
    <dgm:pt modelId="{5B1A13C1-7E56-394D-AF79-9CA424D2E30D}" type="pres">
      <dgm:prSet presAssocID="{9E5E653B-043E-429E-B403-4A4FE7B9BE9E}" presName="composite" presStyleCnt="0"/>
      <dgm:spPr/>
    </dgm:pt>
    <dgm:pt modelId="{2509928D-C572-584B-B5E1-BCFB58051C28}" type="pres">
      <dgm:prSet presAssocID="{9E5E653B-043E-429E-B403-4A4FE7B9BE9E}" presName="background" presStyleLbl="node0" presStyleIdx="0" presStyleCnt="2"/>
      <dgm:spPr/>
    </dgm:pt>
    <dgm:pt modelId="{44F07070-29EF-B544-83A6-835218135576}" type="pres">
      <dgm:prSet presAssocID="{9E5E653B-043E-429E-B403-4A4FE7B9BE9E}" presName="text" presStyleLbl="fgAcc0" presStyleIdx="0" presStyleCnt="2" custLinFactNeighborX="-4448" custLinFactNeighborY="-4439">
        <dgm:presLayoutVars>
          <dgm:chPref val="3"/>
        </dgm:presLayoutVars>
      </dgm:prSet>
      <dgm:spPr/>
    </dgm:pt>
    <dgm:pt modelId="{CAADFF7D-8AC2-CD4A-8F3A-1D31B29BDFD2}" type="pres">
      <dgm:prSet presAssocID="{9E5E653B-043E-429E-B403-4A4FE7B9BE9E}" presName="hierChild2" presStyleCnt="0"/>
      <dgm:spPr/>
    </dgm:pt>
    <dgm:pt modelId="{47E73EDC-000A-0848-82FE-84EE1089D160}" type="pres">
      <dgm:prSet presAssocID="{A4B3B9F8-3CBF-4CB2-8EAA-CCF01AFB324A}" presName="hierRoot1" presStyleCnt="0"/>
      <dgm:spPr/>
    </dgm:pt>
    <dgm:pt modelId="{AE8B4526-321D-A94B-889D-78C8A51CD95A}" type="pres">
      <dgm:prSet presAssocID="{A4B3B9F8-3CBF-4CB2-8EAA-CCF01AFB324A}" presName="composite" presStyleCnt="0"/>
      <dgm:spPr/>
    </dgm:pt>
    <dgm:pt modelId="{260D4DF8-FDDB-7E42-99E6-9341599F3682}" type="pres">
      <dgm:prSet presAssocID="{A4B3B9F8-3CBF-4CB2-8EAA-CCF01AFB324A}" presName="background" presStyleLbl="node0" presStyleIdx="1" presStyleCnt="2"/>
      <dgm:spPr/>
    </dgm:pt>
    <dgm:pt modelId="{087A0900-BB3B-9A4B-9F1F-8F60B28E0368}" type="pres">
      <dgm:prSet presAssocID="{A4B3B9F8-3CBF-4CB2-8EAA-CCF01AFB324A}" presName="text" presStyleLbl="fgAcc0" presStyleIdx="1" presStyleCnt="2" custLinFactNeighborX="-9499" custLinFactNeighborY="-5692">
        <dgm:presLayoutVars>
          <dgm:chPref val="3"/>
        </dgm:presLayoutVars>
      </dgm:prSet>
      <dgm:spPr/>
    </dgm:pt>
    <dgm:pt modelId="{15493446-3C31-5742-A81B-DAC4BB8112BE}" type="pres">
      <dgm:prSet presAssocID="{A4B3B9F8-3CBF-4CB2-8EAA-CCF01AFB324A}" presName="hierChild2" presStyleCnt="0"/>
      <dgm:spPr/>
    </dgm:pt>
  </dgm:ptLst>
  <dgm:cxnLst>
    <dgm:cxn modelId="{16797C0B-CE2E-B04F-9F07-BADF385B6FD1}" type="presOf" srcId="{79B77EFA-62E7-44A0-B99B-A96F04FFDA96}" destId="{0C91FA3C-AA62-8447-8FD9-5A31F957EA48}" srcOrd="0" destOrd="0" presId="urn:microsoft.com/office/officeart/2005/8/layout/hierarchy1"/>
    <dgm:cxn modelId="{1694582A-92C5-E24A-B375-1C72916CD440}" type="presOf" srcId="{9E5E653B-043E-429E-B403-4A4FE7B9BE9E}" destId="{44F07070-29EF-B544-83A6-835218135576}" srcOrd="0" destOrd="0" presId="urn:microsoft.com/office/officeart/2005/8/layout/hierarchy1"/>
    <dgm:cxn modelId="{182A0ACF-DA96-4284-B728-AEDC92E14F4B}" srcId="{79B77EFA-62E7-44A0-B99B-A96F04FFDA96}" destId="{9E5E653B-043E-429E-B403-4A4FE7B9BE9E}" srcOrd="0" destOrd="0" parTransId="{2BBCE990-1224-4D7A-823B-23C01D2DA570}" sibTransId="{7DAF5911-0166-4607-8B47-8738B8887102}"/>
    <dgm:cxn modelId="{E1EC57DF-0D5B-4A35-8A3F-4B9C8B631808}" srcId="{79B77EFA-62E7-44A0-B99B-A96F04FFDA96}" destId="{A4B3B9F8-3CBF-4CB2-8EAA-CCF01AFB324A}" srcOrd="1" destOrd="0" parTransId="{F83F62C8-E772-4642-856F-B00E925D2323}" sibTransId="{3BE2C327-408C-43AE-BEA6-5E0106BA22AF}"/>
    <dgm:cxn modelId="{460FB0EC-7CEA-E84C-BAEE-35A4E674E4BC}" type="presOf" srcId="{A4B3B9F8-3CBF-4CB2-8EAA-CCF01AFB324A}" destId="{087A0900-BB3B-9A4B-9F1F-8F60B28E0368}" srcOrd="0" destOrd="0" presId="urn:microsoft.com/office/officeart/2005/8/layout/hierarchy1"/>
    <dgm:cxn modelId="{97E537A6-D389-1242-80A8-5A43DBBFE020}" type="presParOf" srcId="{0C91FA3C-AA62-8447-8FD9-5A31F957EA48}" destId="{6E9314CE-0164-044C-8BD2-7813E71C8AF3}" srcOrd="0" destOrd="0" presId="urn:microsoft.com/office/officeart/2005/8/layout/hierarchy1"/>
    <dgm:cxn modelId="{6794FFBF-811B-C04E-A507-FDA54ADCB04C}" type="presParOf" srcId="{6E9314CE-0164-044C-8BD2-7813E71C8AF3}" destId="{5B1A13C1-7E56-394D-AF79-9CA424D2E30D}" srcOrd="0" destOrd="0" presId="urn:microsoft.com/office/officeart/2005/8/layout/hierarchy1"/>
    <dgm:cxn modelId="{933B303F-D396-284A-BBE7-583808A88245}" type="presParOf" srcId="{5B1A13C1-7E56-394D-AF79-9CA424D2E30D}" destId="{2509928D-C572-584B-B5E1-BCFB58051C28}" srcOrd="0" destOrd="0" presId="urn:microsoft.com/office/officeart/2005/8/layout/hierarchy1"/>
    <dgm:cxn modelId="{649E0A78-94B5-0440-89B1-CE58036469CD}" type="presParOf" srcId="{5B1A13C1-7E56-394D-AF79-9CA424D2E30D}" destId="{44F07070-29EF-B544-83A6-835218135576}" srcOrd="1" destOrd="0" presId="urn:microsoft.com/office/officeart/2005/8/layout/hierarchy1"/>
    <dgm:cxn modelId="{BCB39B11-35A2-044D-8A1C-C2EC6A1E31AE}" type="presParOf" srcId="{6E9314CE-0164-044C-8BD2-7813E71C8AF3}" destId="{CAADFF7D-8AC2-CD4A-8F3A-1D31B29BDFD2}" srcOrd="1" destOrd="0" presId="urn:microsoft.com/office/officeart/2005/8/layout/hierarchy1"/>
    <dgm:cxn modelId="{39458AB0-E11C-5042-A485-53759B58C232}" type="presParOf" srcId="{0C91FA3C-AA62-8447-8FD9-5A31F957EA48}" destId="{47E73EDC-000A-0848-82FE-84EE1089D160}" srcOrd="1" destOrd="0" presId="urn:microsoft.com/office/officeart/2005/8/layout/hierarchy1"/>
    <dgm:cxn modelId="{8EFEF5A7-75F6-9F4F-94FC-6D46A377A422}" type="presParOf" srcId="{47E73EDC-000A-0848-82FE-84EE1089D160}" destId="{AE8B4526-321D-A94B-889D-78C8A51CD95A}" srcOrd="0" destOrd="0" presId="urn:microsoft.com/office/officeart/2005/8/layout/hierarchy1"/>
    <dgm:cxn modelId="{DCFAE06C-4579-7A48-B38D-EBAA14515E1F}" type="presParOf" srcId="{AE8B4526-321D-A94B-889D-78C8A51CD95A}" destId="{260D4DF8-FDDB-7E42-99E6-9341599F3682}" srcOrd="0" destOrd="0" presId="urn:microsoft.com/office/officeart/2005/8/layout/hierarchy1"/>
    <dgm:cxn modelId="{494BE280-C213-8E42-B97D-E0CDDDEE8922}" type="presParOf" srcId="{AE8B4526-321D-A94B-889D-78C8A51CD95A}" destId="{087A0900-BB3B-9A4B-9F1F-8F60B28E0368}" srcOrd="1" destOrd="0" presId="urn:microsoft.com/office/officeart/2005/8/layout/hierarchy1"/>
    <dgm:cxn modelId="{D57D1641-0C00-EC4A-B40E-4A3F554807F6}" type="presParOf" srcId="{47E73EDC-000A-0848-82FE-84EE1089D160}" destId="{15493446-3C31-5742-A81B-DAC4BB8112BE}" srcOrd="1" destOrd="0" presId="urn:microsoft.com/office/officeart/2005/8/layout/hierarchy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195EC8-6349-4546-A134-25C8062BC6F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6F3B9C-3FF9-4EED-9617-4D8CD9B6C1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Weighted goals scored by local team</a:t>
          </a:r>
        </a:p>
      </dgm:t>
    </dgm:pt>
    <dgm:pt modelId="{F188A681-E78A-481B-9F6A-0782ED9DB752}" type="parTrans" cxnId="{CAEC5412-6D57-401A-9253-43A6D241F3B2}">
      <dgm:prSet/>
      <dgm:spPr/>
      <dgm:t>
        <a:bodyPr/>
        <a:lstStyle/>
        <a:p>
          <a:endParaRPr lang="en-US"/>
        </a:p>
      </dgm:t>
    </dgm:pt>
    <dgm:pt modelId="{78855BB5-47A2-40C4-85F0-BA7910C0CD65}" type="sibTrans" cxnId="{CAEC5412-6D57-401A-9253-43A6D241F3B2}">
      <dgm:prSet/>
      <dgm:spPr/>
      <dgm:t>
        <a:bodyPr/>
        <a:lstStyle/>
        <a:p>
          <a:endParaRPr lang="en-US"/>
        </a:p>
      </dgm:t>
    </dgm:pt>
    <dgm:pt modelId="{44CD928F-D39F-4736-BA14-DCAC0813BB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Weighted goals scored by visitor team</a:t>
          </a:r>
        </a:p>
      </dgm:t>
    </dgm:pt>
    <dgm:pt modelId="{28ADA9F9-1201-4280-8116-C29915BF247D}" type="parTrans" cxnId="{5C31209B-5206-4F6B-B2FA-7D6FF8937C26}">
      <dgm:prSet/>
      <dgm:spPr/>
      <dgm:t>
        <a:bodyPr/>
        <a:lstStyle/>
        <a:p>
          <a:endParaRPr lang="en-US"/>
        </a:p>
      </dgm:t>
    </dgm:pt>
    <dgm:pt modelId="{1AF9B9F8-255E-424F-A489-1A933791AE5C}" type="sibTrans" cxnId="{5C31209B-5206-4F6B-B2FA-7D6FF8937C26}">
      <dgm:prSet/>
      <dgm:spPr/>
      <dgm:t>
        <a:bodyPr/>
        <a:lstStyle/>
        <a:p>
          <a:endParaRPr lang="en-US"/>
        </a:p>
      </dgm:t>
    </dgm:pt>
    <dgm:pt modelId="{DE1809E2-CA6F-4571-8A58-645AF73040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Current winning streak local team</a:t>
          </a:r>
        </a:p>
      </dgm:t>
    </dgm:pt>
    <dgm:pt modelId="{5B5C278F-55B8-4585-96DA-48166A9292E7}" type="parTrans" cxnId="{4ED8C7AD-473D-4E38-AA80-618D0BEC8C40}">
      <dgm:prSet/>
      <dgm:spPr/>
      <dgm:t>
        <a:bodyPr/>
        <a:lstStyle/>
        <a:p>
          <a:endParaRPr lang="en-US"/>
        </a:p>
      </dgm:t>
    </dgm:pt>
    <dgm:pt modelId="{79F17A0B-7E43-46D4-8B62-481B4D6A6300}" type="sibTrans" cxnId="{4ED8C7AD-473D-4E38-AA80-618D0BEC8C40}">
      <dgm:prSet/>
      <dgm:spPr/>
      <dgm:t>
        <a:bodyPr/>
        <a:lstStyle/>
        <a:p>
          <a:endParaRPr lang="en-US"/>
        </a:p>
      </dgm:t>
    </dgm:pt>
    <dgm:pt modelId="{D62D5835-87D3-46C5-805B-CB867E5DB1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Current winning streak visitor team</a:t>
          </a:r>
        </a:p>
      </dgm:t>
    </dgm:pt>
    <dgm:pt modelId="{EEFE532A-87EC-49C9-B232-8969E60FF7DB}" type="parTrans" cxnId="{F786EBCE-D9E9-4C7C-9C45-BCDBE08A0FB9}">
      <dgm:prSet/>
      <dgm:spPr/>
      <dgm:t>
        <a:bodyPr/>
        <a:lstStyle/>
        <a:p>
          <a:endParaRPr lang="en-US"/>
        </a:p>
      </dgm:t>
    </dgm:pt>
    <dgm:pt modelId="{A9DCB47B-8B0F-4A70-B4C2-040BF04085B4}" type="sibTrans" cxnId="{F786EBCE-D9E9-4C7C-9C45-BCDBE08A0FB9}">
      <dgm:prSet/>
      <dgm:spPr/>
      <dgm:t>
        <a:bodyPr/>
        <a:lstStyle/>
        <a:p>
          <a:endParaRPr lang="en-US"/>
        </a:p>
      </dgm:t>
    </dgm:pt>
    <dgm:pt modelId="{625A08A6-7B8B-4169-8BD1-0FDED73ECE78}" type="pres">
      <dgm:prSet presAssocID="{48195EC8-6349-4546-A134-25C8062BC6FC}" presName="root" presStyleCnt="0">
        <dgm:presLayoutVars>
          <dgm:dir/>
          <dgm:resizeHandles val="exact"/>
        </dgm:presLayoutVars>
      </dgm:prSet>
      <dgm:spPr/>
    </dgm:pt>
    <dgm:pt modelId="{61841B37-799E-4446-8BCA-86156C107562}" type="pres">
      <dgm:prSet presAssocID="{126F3B9C-3FF9-4EED-9617-4D8CD9B6C1FA}" presName="compNode" presStyleCnt="0"/>
      <dgm:spPr/>
    </dgm:pt>
    <dgm:pt modelId="{4A39DDBC-8616-4E39-A503-EB717E704B32}" type="pres">
      <dgm:prSet presAssocID="{126F3B9C-3FF9-4EED-9617-4D8CD9B6C1FA}" presName="bgRect" presStyleLbl="bgShp" presStyleIdx="0" presStyleCnt="4"/>
      <dgm:spPr/>
    </dgm:pt>
    <dgm:pt modelId="{92F97A7A-811E-41AE-810A-AC24A8F5C635}" type="pres">
      <dgm:prSet presAssocID="{126F3B9C-3FF9-4EED-9617-4D8CD9B6C1FA}" presName="iconRect" presStyleLbl="nod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019AA791-A811-45B6-8BFD-4336457D5171}" type="pres">
      <dgm:prSet presAssocID="{126F3B9C-3FF9-4EED-9617-4D8CD9B6C1FA}" presName="spaceRect" presStyleCnt="0"/>
      <dgm:spPr/>
    </dgm:pt>
    <dgm:pt modelId="{C2D4C908-D319-4EFF-B974-AB33F0225D50}" type="pres">
      <dgm:prSet presAssocID="{126F3B9C-3FF9-4EED-9617-4D8CD9B6C1FA}" presName="parTx" presStyleLbl="revTx" presStyleIdx="0" presStyleCnt="4">
        <dgm:presLayoutVars>
          <dgm:chMax val="0"/>
          <dgm:chPref val="0"/>
        </dgm:presLayoutVars>
      </dgm:prSet>
      <dgm:spPr/>
    </dgm:pt>
    <dgm:pt modelId="{377A5E46-EADA-4DF0-B8A1-5EB7B1131A8D}" type="pres">
      <dgm:prSet presAssocID="{78855BB5-47A2-40C4-85F0-BA7910C0CD65}" presName="sibTrans" presStyleCnt="0"/>
      <dgm:spPr/>
    </dgm:pt>
    <dgm:pt modelId="{4E83DCF5-1520-4505-B683-770E2F056E9A}" type="pres">
      <dgm:prSet presAssocID="{44CD928F-D39F-4736-BA14-DCAC0813BBF9}" presName="compNode" presStyleCnt="0"/>
      <dgm:spPr/>
    </dgm:pt>
    <dgm:pt modelId="{D408BDD3-9902-4FC1-950A-8946471966AD}" type="pres">
      <dgm:prSet presAssocID="{44CD928F-D39F-4736-BA14-DCAC0813BBF9}" presName="bgRect" presStyleLbl="bgShp" presStyleIdx="1" presStyleCnt="4"/>
      <dgm:spPr/>
    </dgm:pt>
    <dgm:pt modelId="{ECC461D3-EA79-47D5-97DD-9C8DBA9C8142}" type="pres">
      <dgm:prSet presAssocID="{44CD928F-D39F-4736-BA14-DCAC0813BBF9}" presName="iconRect" presStyleLbl="node1" presStyleIdx="1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82F7A7A5-D266-4742-B30F-F920F726B09D}" type="pres">
      <dgm:prSet presAssocID="{44CD928F-D39F-4736-BA14-DCAC0813BBF9}" presName="spaceRect" presStyleCnt="0"/>
      <dgm:spPr/>
    </dgm:pt>
    <dgm:pt modelId="{B8415833-3E51-46CF-9C92-A9230EDAEDA0}" type="pres">
      <dgm:prSet presAssocID="{44CD928F-D39F-4736-BA14-DCAC0813BBF9}" presName="parTx" presStyleLbl="revTx" presStyleIdx="1" presStyleCnt="4">
        <dgm:presLayoutVars>
          <dgm:chMax val="0"/>
          <dgm:chPref val="0"/>
        </dgm:presLayoutVars>
      </dgm:prSet>
      <dgm:spPr/>
    </dgm:pt>
    <dgm:pt modelId="{63CA9E1B-30CF-4B43-87E0-F5A6B71F121F}" type="pres">
      <dgm:prSet presAssocID="{1AF9B9F8-255E-424F-A489-1A933791AE5C}" presName="sibTrans" presStyleCnt="0"/>
      <dgm:spPr/>
    </dgm:pt>
    <dgm:pt modelId="{FF553F7E-5FED-4DF6-8C83-4893DE361352}" type="pres">
      <dgm:prSet presAssocID="{DE1809E2-CA6F-4571-8A58-645AF73040A5}" presName="compNode" presStyleCnt="0"/>
      <dgm:spPr/>
    </dgm:pt>
    <dgm:pt modelId="{351896AE-EEF5-4824-B475-16B78AAA8034}" type="pres">
      <dgm:prSet presAssocID="{DE1809E2-CA6F-4571-8A58-645AF73040A5}" presName="bgRect" presStyleLbl="bgShp" presStyleIdx="2" presStyleCnt="4"/>
      <dgm:spPr/>
    </dgm:pt>
    <dgm:pt modelId="{1E732A7B-C6D5-4CFB-A173-D98F8434BAB7}" type="pres">
      <dgm:prSet presAssocID="{DE1809E2-CA6F-4571-8A58-645AF73040A5}" presName="iconRect" presStyleLbl="node1" presStyleIdx="2" presStyleCnt="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Trofeo"/>
        </a:ext>
      </dgm:extLst>
    </dgm:pt>
    <dgm:pt modelId="{64B5E3DA-8608-46A4-8E54-9B4C8D40E32B}" type="pres">
      <dgm:prSet presAssocID="{DE1809E2-CA6F-4571-8A58-645AF73040A5}" presName="spaceRect" presStyleCnt="0"/>
      <dgm:spPr/>
    </dgm:pt>
    <dgm:pt modelId="{D641FF61-B070-4CFC-988E-A8DCDEF6AF8C}" type="pres">
      <dgm:prSet presAssocID="{DE1809E2-CA6F-4571-8A58-645AF73040A5}" presName="parTx" presStyleLbl="revTx" presStyleIdx="2" presStyleCnt="4">
        <dgm:presLayoutVars>
          <dgm:chMax val="0"/>
          <dgm:chPref val="0"/>
        </dgm:presLayoutVars>
      </dgm:prSet>
      <dgm:spPr/>
    </dgm:pt>
    <dgm:pt modelId="{174A26C2-DC2C-48EB-88CF-08C041CDC8AD}" type="pres">
      <dgm:prSet presAssocID="{79F17A0B-7E43-46D4-8B62-481B4D6A6300}" presName="sibTrans" presStyleCnt="0"/>
      <dgm:spPr/>
    </dgm:pt>
    <dgm:pt modelId="{7BCF487C-4665-4574-8FD9-83427D945152}" type="pres">
      <dgm:prSet presAssocID="{D62D5835-87D3-46C5-805B-CB867E5DB1A5}" presName="compNode" presStyleCnt="0"/>
      <dgm:spPr/>
    </dgm:pt>
    <dgm:pt modelId="{336457A7-2B51-446C-B23C-471DEEB8E02B}" type="pres">
      <dgm:prSet presAssocID="{D62D5835-87D3-46C5-805B-CB867E5DB1A5}" presName="bgRect" presStyleLbl="bgShp" presStyleIdx="3" presStyleCnt="4"/>
      <dgm:spPr/>
    </dgm:pt>
    <dgm:pt modelId="{160BEB1C-CDE9-442E-BA3E-5E7BA440C56B}" type="pres">
      <dgm:prSet presAssocID="{D62D5835-87D3-46C5-805B-CB867E5DB1A5}" presName="iconRect" presStyleLbl="node1" presStyleIdx="3" presStyleCnt="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A69DF6C9-53A6-4BD3-84AD-D9216CA530C0}" type="pres">
      <dgm:prSet presAssocID="{D62D5835-87D3-46C5-805B-CB867E5DB1A5}" presName="spaceRect" presStyleCnt="0"/>
      <dgm:spPr/>
    </dgm:pt>
    <dgm:pt modelId="{979CFC0D-D885-4D6F-84D7-D064706BD4D0}" type="pres">
      <dgm:prSet presAssocID="{D62D5835-87D3-46C5-805B-CB867E5DB1A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AEC5412-6D57-401A-9253-43A6D241F3B2}" srcId="{48195EC8-6349-4546-A134-25C8062BC6FC}" destId="{126F3B9C-3FF9-4EED-9617-4D8CD9B6C1FA}" srcOrd="0" destOrd="0" parTransId="{F188A681-E78A-481B-9F6A-0782ED9DB752}" sibTransId="{78855BB5-47A2-40C4-85F0-BA7910C0CD65}"/>
    <dgm:cxn modelId="{81E08C35-6A09-4F68-91C3-04388A12D99F}" type="presOf" srcId="{48195EC8-6349-4546-A134-25C8062BC6FC}" destId="{625A08A6-7B8B-4169-8BD1-0FDED73ECE78}" srcOrd="0" destOrd="0" presId="urn:microsoft.com/office/officeart/2018/2/layout/IconVerticalSolidList"/>
    <dgm:cxn modelId="{6E8FF24D-C3AE-3048-B8C4-91BD13EBBC66}" type="presOf" srcId="{126F3B9C-3FF9-4EED-9617-4D8CD9B6C1FA}" destId="{C2D4C908-D319-4EFF-B974-AB33F0225D50}" srcOrd="0" destOrd="0" presId="urn:microsoft.com/office/officeart/2018/2/layout/IconVerticalSolidList"/>
    <dgm:cxn modelId="{C3A7A954-A69D-874E-B44C-92E6755CCBFB}" type="presOf" srcId="{DE1809E2-CA6F-4571-8A58-645AF73040A5}" destId="{D641FF61-B070-4CFC-988E-A8DCDEF6AF8C}" srcOrd="0" destOrd="0" presId="urn:microsoft.com/office/officeart/2018/2/layout/IconVerticalSolidList"/>
    <dgm:cxn modelId="{F8A4D65B-5B9A-B84A-9D4F-58279D698C5F}" type="presOf" srcId="{44CD928F-D39F-4736-BA14-DCAC0813BBF9}" destId="{B8415833-3E51-46CF-9C92-A9230EDAEDA0}" srcOrd="0" destOrd="0" presId="urn:microsoft.com/office/officeart/2018/2/layout/IconVerticalSolidList"/>
    <dgm:cxn modelId="{5C31209B-5206-4F6B-B2FA-7D6FF8937C26}" srcId="{48195EC8-6349-4546-A134-25C8062BC6FC}" destId="{44CD928F-D39F-4736-BA14-DCAC0813BBF9}" srcOrd="1" destOrd="0" parTransId="{28ADA9F9-1201-4280-8116-C29915BF247D}" sibTransId="{1AF9B9F8-255E-424F-A489-1A933791AE5C}"/>
    <dgm:cxn modelId="{4ED8C7AD-473D-4E38-AA80-618D0BEC8C40}" srcId="{48195EC8-6349-4546-A134-25C8062BC6FC}" destId="{DE1809E2-CA6F-4571-8A58-645AF73040A5}" srcOrd="2" destOrd="0" parTransId="{5B5C278F-55B8-4585-96DA-48166A9292E7}" sibTransId="{79F17A0B-7E43-46D4-8B62-481B4D6A6300}"/>
    <dgm:cxn modelId="{F786EBCE-D9E9-4C7C-9C45-BCDBE08A0FB9}" srcId="{48195EC8-6349-4546-A134-25C8062BC6FC}" destId="{D62D5835-87D3-46C5-805B-CB867E5DB1A5}" srcOrd="3" destOrd="0" parTransId="{EEFE532A-87EC-49C9-B232-8969E60FF7DB}" sibTransId="{A9DCB47B-8B0F-4A70-B4C2-040BF04085B4}"/>
    <dgm:cxn modelId="{467159FC-5A4B-B946-A68C-F9DF1F4C2CAB}" type="presOf" srcId="{D62D5835-87D3-46C5-805B-CB867E5DB1A5}" destId="{979CFC0D-D885-4D6F-84D7-D064706BD4D0}" srcOrd="0" destOrd="0" presId="urn:microsoft.com/office/officeart/2018/2/layout/IconVerticalSolidList"/>
    <dgm:cxn modelId="{EEBDB2D3-70C2-1C46-94A8-147E89FD637B}" type="presParOf" srcId="{625A08A6-7B8B-4169-8BD1-0FDED73ECE78}" destId="{61841B37-799E-4446-8BCA-86156C107562}" srcOrd="0" destOrd="0" presId="urn:microsoft.com/office/officeart/2018/2/layout/IconVerticalSolidList"/>
    <dgm:cxn modelId="{FD272632-271B-CD4C-A747-F7B097DC24BF}" type="presParOf" srcId="{61841B37-799E-4446-8BCA-86156C107562}" destId="{4A39DDBC-8616-4E39-A503-EB717E704B32}" srcOrd="0" destOrd="0" presId="urn:microsoft.com/office/officeart/2018/2/layout/IconVerticalSolidList"/>
    <dgm:cxn modelId="{1A2AD76F-0F28-ED4B-BDC4-6335DFD9D37C}" type="presParOf" srcId="{61841B37-799E-4446-8BCA-86156C107562}" destId="{92F97A7A-811E-41AE-810A-AC24A8F5C635}" srcOrd="1" destOrd="0" presId="urn:microsoft.com/office/officeart/2018/2/layout/IconVerticalSolidList"/>
    <dgm:cxn modelId="{D85A5168-B440-E543-B194-A24D2F67302C}" type="presParOf" srcId="{61841B37-799E-4446-8BCA-86156C107562}" destId="{019AA791-A811-45B6-8BFD-4336457D5171}" srcOrd="2" destOrd="0" presId="urn:microsoft.com/office/officeart/2018/2/layout/IconVerticalSolidList"/>
    <dgm:cxn modelId="{A8F2552C-896F-3841-8F43-4C9CAEBE3963}" type="presParOf" srcId="{61841B37-799E-4446-8BCA-86156C107562}" destId="{C2D4C908-D319-4EFF-B974-AB33F0225D50}" srcOrd="3" destOrd="0" presId="urn:microsoft.com/office/officeart/2018/2/layout/IconVerticalSolidList"/>
    <dgm:cxn modelId="{8C04FB01-2FC1-2445-BEA7-9AA4305424C7}" type="presParOf" srcId="{625A08A6-7B8B-4169-8BD1-0FDED73ECE78}" destId="{377A5E46-EADA-4DF0-B8A1-5EB7B1131A8D}" srcOrd="1" destOrd="0" presId="urn:microsoft.com/office/officeart/2018/2/layout/IconVerticalSolidList"/>
    <dgm:cxn modelId="{BC81C03C-2546-344F-8420-D309BDB67172}" type="presParOf" srcId="{625A08A6-7B8B-4169-8BD1-0FDED73ECE78}" destId="{4E83DCF5-1520-4505-B683-770E2F056E9A}" srcOrd="2" destOrd="0" presId="urn:microsoft.com/office/officeart/2018/2/layout/IconVerticalSolidList"/>
    <dgm:cxn modelId="{1B2C1005-916E-EF4C-B5CB-31563830FC85}" type="presParOf" srcId="{4E83DCF5-1520-4505-B683-770E2F056E9A}" destId="{D408BDD3-9902-4FC1-950A-8946471966AD}" srcOrd="0" destOrd="0" presId="urn:microsoft.com/office/officeart/2018/2/layout/IconVerticalSolidList"/>
    <dgm:cxn modelId="{6ED7F1DD-A8A3-CB44-B590-0FAD051671F1}" type="presParOf" srcId="{4E83DCF5-1520-4505-B683-770E2F056E9A}" destId="{ECC461D3-EA79-47D5-97DD-9C8DBA9C8142}" srcOrd="1" destOrd="0" presId="urn:microsoft.com/office/officeart/2018/2/layout/IconVerticalSolidList"/>
    <dgm:cxn modelId="{3482E6AA-CB9D-894F-90F3-59E04EB96F30}" type="presParOf" srcId="{4E83DCF5-1520-4505-B683-770E2F056E9A}" destId="{82F7A7A5-D266-4742-B30F-F920F726B09D}" srcOrd="2" destOrd="0" presId="urn:microsoft.com/office/officeart/2018/2/layout/IconVerticalSolidList"/>
    <dgm:cxn modelId="{A2F2A943-AB24-264E-A245-79E8B939D349}" type="presParOf" srcId="{4E83DCF5-1520-4505-B683-770E2F056E9A}" destId="{B8415833-3E51-46CF-9C92-A9230EDAEDA0}" srcOrd="3" destOrd="0" presId="urn:microsoft.com/office/officeart/2018/2/layout/IconVerticalSolidList"/>
    <dgm:cxn modelId="{5CE48E47-AEC5-B642-A0E5-8F18A0586231}" type="presParOf" srcId="{625A08A6-7B8B-4169-8BD1-0FDED73ECE78}" destId="{63CA9E1B-30CF-4B43-87E0-F5A6B71F121F}" srcOrd="3" destOrd="0" presId="urn:microsoft.com/office/officeart/2018/2/layout/IconVerticalSolidList"/>
    <dgm:cxn modelId="{3C29737A-DD25-8243-A64D-CB0A25B2EC99}" type="presParOf" srcId="{625A08A6-7B8B-4169-8BD1-0FDED73ECE78}" destId="{FF553F7E-5FED-4DF6-8C83-4893DE361352}" srcOrd="4" destOrd="0" presId="urn:microsoft.com/office/officeart/2018/2/layout/IconVerticalSolidList"/>
    <dgm:cxn modelId="{22194C03-43E9-244D-A384-8498458006DE}" type="presParOf" srcId="{FF553F7E-5FED-4DF6-8C83-4893DE361352}" destId="{351896AE-EEF5-4824-B475-16B78AAA8034}" srcOrd="0" destOrd="0" presId="urn:microsoft.com/office/officeart/2018/2/layout/IconVerticalSolidList"/>
    <dgm:cxn modelId="{C23A75EB-9147-2E42-8201-3326B183B7B7}" type="presParOf" srcId="{FF553F7E-5FED-4DF6-8C83-4893DE361352}" destId="{1E732A7B-C6D5-4CFB-A173-D98F8434BAB7}" srcOrd="1" destOrd="0" presId="urn:microsoft.com/office/officeart/2018/2/layout/IconVerticalSolidList"/>
    <dgm:cxn modelId="{F11914D8-296D-694E-B42D-EAFB117520E4}" type="presParOf" srcId="{FF553F7E-5FED-4DF6-8C83-4893DE361352}" destId="{64B5E3DA-8608-46A4-8E54-9B4C8D40E32B}" srcOrd="2" destOrd="0" presId="urn:microsoft.com/office/officeart/2018/2/layout/IconVerticalSolidList"/>
    <dgm:cxn modelId="{83007535-15FD-5141-8F56-760784F158FD}" type="presParOf" srcId="{FF553F7E-5FED-4DF6-8C83-4893DE361352}" destId="{D641FF61-B070-4CFC-988E-A8DCDEF6AF8C}" srcOrd="3" destOrd="0" presId="urn:microsoft.com/office/officeart/2018/2/layout/IconVerticalSolidList"/>
    <dgm:cxn modelId="{6A069AD1-AC33-F746-97B5-929667B3103B}" type="presParOf" srcId="{625A08A6-7B8B-4169-8BD1-0FDED73ECE78}" destId="{174A26C2-DC2C-48EB-88CF-08C041CDC8AD}" srcOrd="5" destOrd="0" presId="urn:microsoft.com/office/officeart/2018/2/layout/IconVerticalSolidList"/>
    <dgm:cxn modelId="{4D4848AB-46EB-174B-8E83-FCD865503A1A}" type="presParOf" srcId="{625A08A6-7B8B-4169-8BD1-0FDED73ECE78}" destId="{7BCF487C-4665-4574-8FD9-83427D945152}" srcOrd="6" destOrd="0" presId="urn:microsoft.com/office/officeart/2018/2/layout/IconVerticalSolidList"/>
    <dgm:cxn modelId="{FC2FA29C-89FD-B949-B70C-D81638970F2A}" type="presParOf" srcId="{7BCF487C-4665-4574-8FD9-83427D945152}" destId="{336457A7-2B51-446C-B23C-471DEEB8E02B}" srcOrd="0" destOrd="0" presId="urn:microsoft.com/office/officeart/2018/2/layout/IconVerticalSolidList"/>
    <dgm:cxn modelId="{05C8D60B-438C-5847-9F06-E2EBF7C48D24}" type="presParOf" srcId="{7BCF487C-4665-4574-8FD9-83427D945152}" destId="{160BEB1C-CDE9-442E-BA3E-5E7BA440C56B}" srcOrd="1" destOrd="0" presId="urn:microsoft.com/office/officeart/2018/2/layout/IconVerticalSolidList"/>
    <dgm:cxn modelId="{C4B682F0-569A-7041-BD3A-E33A2004AB3D}" type="presParOf" srcId="{7BCF487C-4665-4574-8FD9-83427D945152}" destId="{A69DF6C9-53A6-4BD3-84AD-D9216CA530C0}" srcOrd="2" destOrd="0" presId="urn:microsoft.com/office/officeart/2018/2/layout/IconVerticalSolidList"/>
    <dgm:cxn modelId="{4152975E-2EFC-0E44-87BB-A89A4259E064}" type="presParOf" srcId="{7BCF487C-4665-4574-8FD9-83427D945152}" destId="{979CFC0D-D885-4D6F-84D7-D064706BD4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9928D-C572-584B-B5E1-BCFB58051C28}">
      <dsp:nvSpPr>
        <dsp:cNvPr id="0" name=""/>
        <dsp:cNvSpPr/>
      </dsp:nvSpPr>
      <dsp:spPr>
        <a:xfrm>
          <a:off x="-199124" y="278748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07070-29EF-B544-83A6-835218135576}">
      <dsp:nvSpPr>
        <dsp:cNvPr id="0" name=""/>
        <dsp:cNvSpPr/>
      </dsp:nvSpPr>
      <dsp:spPr>
        <a:xfrm>
          <a:off x="301495" y="754338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 err="1"/>
            <a:t>Historical</a:t>
          </a:r>
          <a:r>
            <a:rPr lang="es-ES" sz="3100" kern="1200" dirty="0"/>
            <a:t> data in </a:t>
          </a:r>
          <a:r>
            <a:rPr lang="es-ES" sz="3100" kern="1200" dirty="0" err="1"/>
            <a:t>the</a:t>
          </a:r>
          <a:r>
            <a:rPr lang="es-ES" sz="3100" kern="1200" dirty="0"/>
            <a:t> </a:t>
          </a:r>
          <a:r>
            <a:rPr lang="es-ES" sz="3100" kern="1200" dirty="0" err="1"/>
            <a:t>database</a:t>
          </a:r>
          <a:r>
            <a:rPr lang="es-ES" sz="3100" kern="1200" dirty="0"/>
            <a:t> can be </a:t>
          </a:r>
          <a:r>
            <a:rPr lang="es-ES" sz="3100" kern="1200" dirty="0" err="1"/>
            <a:t>used</a:t>
          </a:r>
          <a:r>
            <a:rPr lang="es-ES" sz="3100" kern="1200" dirty="0"/>
            <a:t> as </a:t>
          </a:r>
          <a:r>
            <a:rPr lang="es-ES" sz="3100" kern="1200" dirty="0" err="1"/>
            <a:t>an</a:t>
          </a:r>
          <a:r>
            <a:rPr lang="es-ES" sz="3100" kern="1200" dirty="0"/>
            <a:t> </a:t>
          </a:r>
          <a:r>
            <a:rPr lang="es-ES" sz="3100" kern="1200" dirty="0" err="1"/>
            <a:t>historical</a:t>
          </a:r>
          <a:r>
            <a:rPr lang="es-ES" sz="3100" kern="1200" dirty="0"/>
            <a:t> </a:t>
          </a:r>
          <a:r>
            <a:rPr lang="es-ES" sz="3100" kern="1200" dirty="0" err="1"/>
            <a:t>developement</a:t>
          </a:r>
          <a:r>
            <a:rPr lang="es-ES" sz="3100" kern="1200" dirty="0"/>
            <a:t> </a:t>
          </a:r>
          <a:r>
            <a:rPr lang="es-ES" sz="3100" kern="1200" dirty="0" err="1"/>
            <a:t>of</a:t>
          </a:r>
          <a:r>
            <a:rPr lang="es-ES" sz="3100" kern="1200" dirty="0"/>
            <a:t> a </a:t>
          </a:r>
          <a:r>
            <a:rPr lang="es-ES" sz="3100" kern="1200" dirty="0" err="1"/>
            <a:t>football</a:t>
          </a:r>
          <a:r>
            <a:rPr lang="es-ES" sz="3100" kern="1200" dirty="0"/>
            <a:t> </a:t>
          </a:r>
          <a:r>
            <a:rPr lang="es-ES" sz="3100" kern="1200" dirty="0" err="1"/>
            <a:t>team</a:t>
          </a:r>
          <a:r>
            <a:rPr lang="es-ES" sz="3100" kern="1200" dirty="0"/>
            <a:t> </a:t>
          </a:r>
          <a:r>
            <a:rPr lang="es-ES" sz="3100" kern="1200" dirty="0" err="1"/>
            <a:t>overall</a:t>
          </a:r>
          <a:r>
            <a:rPr lang="es-ES" sz="3100" kern="1200" dirty="0"/>
            <a:t>. </a:t>
          </a:r>
          <a:endParaRPr lang="en-US" sz="3100" kern="1200" dirty="0"/>
        </a:p>
      </dsp:txBody>
      <dsp:txXfrm>
        <a:off x="385292" y="838135"/>
        <a:ext cx="4337991" cy="2693452"/>
      </dsp:txXfrm>
    </dsp:sp>
    <dsp:sp modelId="{260D4DF8-FDDB-7E42-99E6-9341599F3682}">
      <dsp:nvSpPr>
        <dsp:cNvPr id="0" name=""/>
        <dsp:cNvSpPr/>
      </dsp:nvSpPr>
      <dsp:spPr>
        <a:xfrm>
          <a:off x="5080124" y="24290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A0900-BB3B-9A4B-9F1F-8F60B28E0368}">
      <dsp:nvSpPr>
        <dsp:cNvPr id="0" name=""/>
        <dsp:cNvSpPr/>
      </dsp:nvSpPr>
      <dsp:spPr>
        <a:xfrm>
          <a:off x="5580745" y="718489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 err="1"/>
            <a:t>Supervised</a:t>
          </a:r>
          <a:r>
            <a:rPr lang="es-ES" sz="3100" kern="1200" dirty="0"/>
            <a:t> Machine </a:t>
          </a:r>
          <a:r>
            <a:rPr lang="es-ES" sz="3100" kern="1200" dirty="0" err="1"/>
            <a:t>Learning</a:t>
          </a:r>
          <a:r>
            <a:rPr lang="es-ES" sz="3100" kern="1200" dirty="0"/>
            <a:t>: </a:t>
          </a:r>
          <a:r>
            <a:rPr lang="es-ES" sz="3100" kern="1200" dirty="0" err="1"/>
            <a:t>known</a:t>
          </a:r>
          <a:r>
            <a:rPr lang="es-ES" sz="3100" kern="1200" dirty="0"/>
            <a:t> target variable (</a:t>
          </a:r>
          <a:r>
            <a:rPr lang="es-ES" sz="3100" kern="1200" dirty="0" err="1"/>
            <a:t>Winning</a:t>
          </a:r>
          <a:r>
            <a:rPr lang="es-ES" sz="3100" kern="1200" dirty="0"/>
            <a:t> </a:t>
          </a:r>
          <a:r>
            <a:rPr lang="es-ES" sz="3100" kern="1200" dirty="0" err="1"/>
            <a:t>team</a:t>
          </a:r>
          <a:r>
            <a:rPr lang="es-ES" sz="3100" kern="1200" dirty="0"/>
            <a:t> id)</a:t>
          </a:r>
          <a:endParaRPr lang="en-US" sz="3100" kern="1200" dirty="0"/>
        </a:p>
      </dsp:txBody>
      <dsp:txXfrm>
        <a:off x="5664542" y="802286"/>
        <a:ext cx="4337991" cy="2693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9DDBC-8616-4E39-A503-EB717E704B32}">
      <dsp:nvSpPr>
        <dsp:cNvPr id="0" name=""/>
        <dsp:cNvSpPr/>
      </dsp:nvSpPr>
      <dsp:spPr>
        <a:xfrm>
          <a:off x="0" y="1726"/>
          <a:ext cx="10515600" cy="8751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F97A7A-811E-41AE-810A-AC24A8F5C635}">
      <dsp:nvSpPr>
        <dsp:cNvPr id="0" name=""/>
        <dsp:cNvSpPr/>
      </dsp:nvSpPr>
      <dsp:spPr>
        <a:xfrm>
          <a:off x="264739" y="198640"/>
          <a:ext cx="481344" cy="481344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4C908-D319-4EFF-B974-AB33F0225D50}">
      <dsp:nvSpPr>
        <dsp:cNvPr id="0" name=""/>
        <dsp:cNvSpPr/>
      </dsp:nvSpPr>
      <dsp:spPr>
        <a:xfrm>
          <a:off x="1010823" y="1726"/>
          <a:ext cx="9504776" cy="875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22" tIns="92622" rIns="92622" bIns="9262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Weighted goals scored by local team</a:t>
          </a:r>
        </a:p>
      </dsp:txBody>
      <dsp:txXfrm>
        <a:off x="1010823" y="1726"/>
        <a:ext cx="9504776" cy="875171"/>
      </dsp:txXfrm>
    </dsp:sp>
    <dsp:sp modelId="{D408BDD3-9902-4FC1-950A-8946471966AD}">
      <dsp:nvSpPr>
        <dsp:cNvPr id="0" name=""/>
        <dsp:cNvSpPr/>
      </dsp:nvSpPr>
      <dsp:spPr>
        <a:xfrm>
          <a:off x="0" y="1095691"/>
          <a:ext cx="10515600" cy="8751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461D3-EA79-47D5-97DD-9C8DBA9C8142}">
      <dsp:nvSpPr>
        <dsp:cNvPr id="0" name=""/>
        <dsp:cNvSpPr/>
      </dsp:nvSpPr>
      <dsp:spPr>
        <a:xfrm>
          <a:off x="264739" y="1292605"/>
          <a:ext cx="481344" cy="481344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415833-3E51-46CF-9C92-A9230EDAEDA0}">
      <dsp:nvSpPr>
        <dsp:cNvPr id="0" name=""/>
        <dsp:cNvSpPr/>
      </dsp:nvSpPr>
      <dsp:spPr>
        <a:xfrm>
          <a:off x="1010823" y="1095691"/>
          <a:ext cx="9504776" cy="875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22" tIns="92622" rIns="92622" bIns="9262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Weighted goals scored by visitor team</a:t>
          </a:r>
        </a:p>
      </dsp:txBody>
      <dsp:txXfrm>
        <a:off x="1010823" y="1095691"/>
        <a:ext cx="9504776" cy="875171"/>
      </dsp:txXfrm>
    </dsp:sp>
    <dsp:sp modelId="{351896AE-EEF5-4824-B475-16B78AAA8034}">
      <dsp:nvSpPr>
        <dsp:cNvPr id="0" name=""/>
        <dsp:cNvSpPr/>
      </dsp:nvSpPr>
      <dsp:spPr>
        <a:xfrm>
          <a:off x="0" y="2189656"/>
          <a:ext cx="10515600" cy="8751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32A7B-C6D5-4CFB-A173-D98F8434BAB7}">
      <dsp:nvSpPr>
        <dsp:cNvPr id="0" name=""/>
        <dsp:cNvSpPr/>
      </dsp:nvSpPr>
      <dsp:spPr>
        <a:xfrm>
          <a:off x="264739" y="2386570"/>
          <a:ext cx="481344" cy="481344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1FF61-B070-4CFC-988E-A8DCDEF6AF8C}">
      <dsp:nvSpPr>
        <dsp:cNvPr id="0" name=""/>
        <dsp:cNvSpPr/>
      </dsp:nvSpPr>
      <dsp:spPr>
        <a:xfrm>
          <a:off x="1010823" y="2189656"/>
          <a:ext cx="9504776" cy="875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22" tIns="92622" rIns="92622" bIns="9262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Current winning streak local team</a:t>
          </a:r>
        </a:p>
      </dsp:txBody>
      <dsp:txXfrm>
        <a:off x="1010823" y="2189656"/>
        <a:ext cx="9504776" cy="875171"/>
      </dsp:txXfrm>
    </dsp:sp>
    <dsp:sp modelId="{336457A7-2B51-446C-B23C-471DEEB8E02B}">
      <dsp:nvSpPr>
        <dsp:cNvPr id="0" name=""/>
        <dsp:cNvSpPr/>
      </dsp:nvSpPr>
      <dsp:spPr>
        <a:xfrm>
          <a:off x="0" y="3283621"/>
          <a:ext cx="10515600" cy="8751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BEB1C-CDE9-442E-BA3E-5E7BA440C56B}">
      <dsp:nvSpPr>
        <dsp:cNvPr id="0" name=""/>
        <dsp:cNvSpPr/>
      </dsp:nvSpPr>
      <dsp:spPr>
        <a:xfrm>
          <a:off x="264739" y="3480535"/>
          <a:ext cx="481344" cy="481344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CFC0D-D885-4D6F-84D7-D064706BD4D0}">
      <dsp:nvSpPr>
        <dsp:cNvPr id="0" name=""/>
        <dsp:cNvSpPr/>
      </dsp:nvSpPr>
      <dsp:spPr>
        <a:xfrm>
          <a:off x="1010823" y="3283621"/>
          <a:ext cx="9504776" cy="875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22" tIns="92622" rIns="92622" bIns="9262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Current winning streak visitor team</a:t>
          </a:r>
        </a:p>
      </dsp:txBody>
      <dsp:txXfrm>
        <a:off x="1010823" y="3283621"/>
        <a:ext cx="9504776" cy="875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E8F77-37D8-4F09-AEB2-569391193CE0}" type="datetimeFigureOut">
              <a:rPr lang="es-MX" smtClean="0"/>
              <a:t>16/05/22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47B5A-D65E-4AB5-BEAD-DB2E3C656C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1517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47B5A-D65E-4AB5-BEAD-DB2E3C656C75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1925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86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85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6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54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49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32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39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30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40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6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1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soccerguru.tips/index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nicholasutikal/predict-football-results-with-random-forest-c3e6f6e2ee58" TargetMode="External"/><Relationship Id="rId2" Type="http://schemas.openxmlformats.org/officeDocument/2006/relationships/hyperlink" Target="https://www.kaggle.com/code/szeyeung/football-prediction-by-xgboost/notebook?scriptVersionId=9443771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sportmonks.com/football/" TargetMode="External"/><Relationship Id="rId4" Type="http://schemas.openxmlformats.org/officeDocument/2006/relationships/hyperlink" Target="https://github.com/JulioLezamaAmastalli/ubiquitous-goggle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 10">
            <a:extLst>
              <a:ext uri="{FF2B5EF4-FFF2-40B4-BE49-F238E27FC236}">
                <a16:creationId xmlns:a16="http://schemas.microsoft.com/office/drawing/2014/main" id="{422ACD9E-67FF-154F-C593-6D3F74FE6C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63464B-A939-5D5D-FFAC-989A32B9A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239430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s-MX" b="1" i="0" dirty="0">
                <a:solidFill>
                  <a:schemeClr val="bg1"/>
                </a:solidFill>
              </a:rPr>
              <a:t>Soccer Guru:</a:t>
            </a:r>
            <a:br>
              <a:rPr lang="es-MX" b="1" i="0" dirty="0">
                <a:solidFill>
                  <a:schemeClr val="bg1"/>
                </a:solidFill>
              </a:rPr>
            </a:br>
            <a:r>
              <a:rPr lang="es-MX" b="1" i="0" dirty="0">
                <a:solidFill>
                  <a:schemeClr val="bg1"/>
                </a:solidFill>
              </a:rPr>
              <a:t>a football match prediction pipeline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FBC8E3-8194-6746-0028-C1DFB888E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pPr algn="ctr"/>
            <a:r>
              <a:rPr lang="es-ES" sz="1800" cap="none" dirty="0">
                <a:solidFill>
                  <a:schemeClr val="bg1"/>
                </a:solidFill>
              </a:rPr>
              <a:t>Fernando </a:t>
            </a:r>
            <a:r>
              <a:rPr lang="es-ES" sz="1800" cap="none" dirty="0" err="1">
                <a:solidFill>
                  <a:schemeClr val="bg1"/>
                </a:solidFill>
              </a:rPr>
              <a:t>Miñaur</a:t>
            </a:r>
            <a:endParaRPr lang="es-ES" sz="1800" cap="none" dirty="0">
              <a:solidFill>
                <a:schemeClr val="bg1"/>
              </a:solidFill>
            </a:endParaRPr>
          </a:p>
          <a:p>
            <a:pPr algn="ctr"/>
            <a:r>
              <a:rPr lang="es-ES" sz="1800" cap="none" dirty="0">
                <a:solidFill>
                  <a:schemeClr val="bg1"/>
                </a:solidFill>
              </a:rPr>
              <a:t>Marco Ramos</a:t>
            </a:r>
          </a:p>
          <a:p>
            <a:pPr algn="ctr"/>
            <a:r>
              <a:rPr lang="es-ES" sz="1800" cap="none" dirty="0">
                <a:solidFill>
                  <a:schemeClr val="bg1"/>
                </a:solidFill>
              </a:rPr>
              <a:t>Miguel Calvo</a:t>
            </a:r>
          </a:p>
          <a:p>
            <a:pPr algn="ctr"/>
            <a:r>
              <a:rPr lang="es-MX" sz="1800" cap="none" dirty="0">
                <a:solidFill>
                  <a:schemeClr val="bg1"/>
                </a:solidFill>
              </a:rPr>
              <a:t>Julio Lezama (</a:t>
            </a:r>
            <a:r>
              <a:rPr lang="es-MX" sz="1800" i="1" cap="none" dirty="0">
                <a:solidFill>
                  <a:schemeClr val="bg1"/>
                </a:solidFill>
              </a:rPr>
              <a:t>missing in action)</a:t>
            </a:r>
            <a:endParaRPr lang="es-ES" sz="1800" cap="none" dirty="0">
              <a:solidFill>
                <a:schemeClr val="bg1"/>
              </a:solidFill>
            </a:endParaRPr>
          </a:p>
          <a:p>
            <a:pPr algn="ctr"/>
            <a:endParaRPr lang="es-ES" sz="1800" cap="none" dirty="0">
              <a:solidFill>
                <a:schemeClr val="bg1"/>
              </a:solidFill>
            </a:endParaRPr>
          </a:p>
          <a:p>
            <a:pPr algn="ctr"/>
            <a:endParaRPr lang="es-ES" sz="1800" cap="none" dirty="0">
              <a:solidFill>
                <a:schemeClr val="bg1"/>
              </a:solidFill>
            </a:endParaRPr>
          </a:p>
          <a:p>
            <a:pPr algn="ctr"/>
            <a:endParaRPr lang="es-MX" sz="18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05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824F3A-CC88-29D2-4F38-491772C6A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00" y="26017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Best model </a:t>
            </a:r>
            <a:r>
              <a:rPr lang="en-US" sz="6600" dirty="0" err="1"/>
              <a:t>XGBoost</a:t>
            </a:r>
            <a:endParaRPr lang="en-US" sz="6600" dirty="0"/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A8C48155-5156-C163-DCAA-0E0438463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4790"/>
              </p:ext>
            </p:extLst>
          </p:nvPr>
        </p:nvGraphicFramePr>
        <p:xfrm>
          <a:off x="7063967" y="2543746"/>
          <a:ext cx="4026852" cy="1770508"/>
        </p:xfrm>
        <a:graphic>
          <a:graphicData uri="http://schemas.openxmlformats.org/drawingml/2006/table">
            <a:tbl>
              <a:tblPr/>
              <a:tblGrid>
                <a:gridCol w="2013426">
                  <a:extLst>
                    <a:ext uri="{9D8B030D-6E8A-4147-A177-3AD203B41FA5}">
                      <a16:colId xmlns:a16="http://schemas.microsoft.com/office/drawing/2014/main" val="2613575164"/>
                    </a:ext>
                  </a:extLst>
                </a:gridCol>
                <a:gridCol w="2013426">
                  <a:extLst>
                    <a:ext uri="{9D8B030D-6E8A-4147-A177-3AD203B41FA5}">
                      <a16:colId xmlns:a16="http://schemas.microsoft.com/office/drawing/2014/main" val="175012273"/>
                    </a:ext>
                  </a:extLst>
                </a:gridCol>
              </a:tblGrid>
              <a:tr h="113671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3300" b="1" i="0" u="none" strike="noStrike">
                          <a:solidFill>
                            <a:schemeClr val="tx1"/>
                          </a:solidFill>
                          <a:effectLst/>
                          <a:latin typeface="Quattrocento Sans" panose="020B0502050000020003" pitchFamily="34" charset="0"/>
                        </a:rPr>
                        <a:t>Train Accuracy</a:t>
                      </a:r>
                      <a:endParaRPr lang="es-MX" sz="5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723" marR="70723" marT="47149" marB="4714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3300" b="1" i="0" u="none" strike="noStrike">
                          <a:solidFill>
                            <a:schemeClr val="tx1"/>
                          </a:solidFill>
                          <a:effectLst/>
                          <a:latin typeface="Quattrocento Sans" panose="020B0502050000020003" pitchFamily="34" charset="0"/>
                        </a:rPr>
                        <a:t>Test Accuracy</a:t>
                      </a:r>
                      <a:endParaRPr lang="es-MX" sz="5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723" marR="70723" marT="47149" marB="4714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789857"/>
                  </a:ext>
                </a:extLst>
              </a:tr>
              <a:tr h="63379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3300" b="0" i="0" u="none" strike="noStrike">
                          <a:solidFill>
                            <a:schemeClr val="tx1"/>
                          </a:solidFill>
                          <a:effectLst/>
                          <a:latin typeface="Quattrocento Sans" panose="020B0502050000020003" pitchFamily="34" charset="0"/>
                        </a:rPr>
                        <a:t>77.34%</a:t>
                      </a:r>
                      <a:endParaRPr lang="es-MX" sz="5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723" marR="70723" marT="47149" marB="4714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3300" b="0" i="0" u="none" strike="noStrike" dirty="0">
                          <a:solidFill>
                            <a:schemeClr val="tx1"/>
                          </a:solidFill>
                          <a:effectLst/>
                          <a:latin typeface="Quattrocento Sans" panose="020B0502050000020003" pitchFamily="34" charset="0"/>
                        </a:rPr>
                        <a:t>74.29%</a:t>
                      </a:r>
                      <a:endParaRPr lang="es-MX" sz="5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723" marR="70723" marT="47149" marB="4714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109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2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 holding fern">
            <a:extLst>
              <a:ext uri="{FF2B5EF4-FFF2-40B4-BE49-F238E27FC236}">
                <a16:creationId xmlns:a16="http://schemas.microsoft.com/office/drawing/2014/main" id="{52596ACC-4153-0CBA-6F98-A6EB3C073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1" b="102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3E77FC-928A-C826-C539-684313A5E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62" y="276584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Best Local Model: Random Forest with feature engineering</a:t>
            </a:r>
          </a:p>
        </p:txBody>
      </p:sp>
      <p:graphicFrame>
        <p:nvGraphicFramePr>
          <p:cNvPr id="8" name="Marcador de contenido 5">
            <a:extLst>
              <a:ext uri="{FF2B5EF4-FFF2-40B4-BE49-F238E27FC236}">
                <a16:creationId xmlns:a16="http://schemas.microsoft.com/office/drawing/2014/main" id="{7005A08E-97C9-A37D-C1BD-0B8BC2FC09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930520"/>
              </p:ext>
            </p:extLst>
          </p:nvPr>
        </p:nvGraphicFramePr>
        <p:xfrm>
          <a:off x="7325783" y="1308295"/>
          <a:ext cx="4026852" cy="1770508"/>
        </p:xfrm>
        <a:graphic>
          <a:graphicData uri="http://schemas.openxmlformats.org/drawingml/2006/table">
            <a:tbl>
              <a:tblPr/>
              <a:tblGrid>
                <a:gridCol w="2013426">
                  <a:extLst>
                    <a:ext uri="{9D8B030D-6E8A-4147-A177-3AD203B41FA5}">
                      <a16:colId xmlns:a16="http://schemas.microsoft.com/office/drawing/2014/main" val="2613575164"/>
                    </a:ext>
                  </a:extLst>
                </a:gridCol>
                <a:gridCol w="2013426">
                  <a:extLst>
                    <a:ext uri="{9D8B030D-6E8A-4147-A177-3AD203B41FA5}">
                      <a16:colId xmlns:a16="http://schemas.microsoft.com/office/drawing/2014/main" val="175012273"/>
                    </a:ext>
                  </a:extLst>
                </a:gridCol>
              </a:tblGrid>
              <a:tr h="113671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3300" b="1" i="0" u="none" strike="noStrike" dirty="0">
                          <a:solidFill>
                            <a:schemeClr val="tx1"/>
                          </a:solidFill>
                          <a:effectLst/>
                          <a:latin typeface="Quattrocento Sans" panose="020B0502050000020003" pitchFamily="34" charset="0"/>
                        </a:rPr>
                        <a:t>Train Accuracy</a:t>
                      </a:r>
                      <a:endParaRPr lang="es-MX" sz="5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723" marR="70723" marT="47149" marB="47149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3300" b="1" i="0" u="none" strike="noStrike" dirty="0">
                          <a:solidFill>
                            <a:schemeClr val="tx1"/>
                          </a:solidFill>
                          <a:effectLst/>
                          <a:latin typeface="Quattrocento Sans" panose="020B0502050000020003" pitchFamily="34" charset="0"/>
                        </a:rPr>
                        <a:t>Test Accuracy</a:t>
                      </a:r>
                      <a:endParaRPr lang="es-MX" sz="5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723" marR="70723" marT="47149" marB="47149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4789857"/>
                  </a:ext>
                </a:extLst>
              </a:tr>
              <a:tr h="63379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3300" b="0" i="0" u="none" strike="noStrike" dirty="0">
                          <a:solidFill>
                            <a:schemeClr val="tx1"/>
                          </a:solidFill>
                          <a:effectLst/>
                          <a:latin typeface="Quattrocento Sans" panose="020B0502050000020003" pitchFamily="34" charset="0"/>
                        </a:rPr>
                        <a:t>84.83%</a:t>
                      </a:r>
                      <a:endParaRPr lang="es-MX" sz="5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723" marR="70723" marT="47149" marB="47149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3300" b="0" i="0" u="none" strike="noStrike" dirty="0">
                          <a:solidFill>
                            <a:schemeClr val="tx1"/>
                          </a:solidFill>
                          <a:effectLst/>
                          <a:latin typeface="Quattrocento Sans" panose="020B0502050000020003" pitchFamily="34" charset="0"/>
                        </a:rPr>
                        <a:t>85.65%</a:t>
                      </a:r>
                      <a:endParaRPr lang="es-MX" sz="5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723" marR="70723" marT="47149" marB="47149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7109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549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02376-A5D9-6DCC-B7A9-BA12F098B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2975AA-FB83-7226-2FA1-B32FBF9B4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113"/>
            <a:ext cx="10515600" cy="4160520"/>
          </a:xfrm>
        </p:spPr>
        <p:txBody>
          <a:bodyPr/>
          <a:lstStyle/>
          <a:p>
            <a:r>
              <a:rPr lang="en-US" sz="2400" dirty="0"/>
              <a:t>We developed a webpage since the product is meant to be for a final user rather than a machine. </a:t>
            </a:r>
          </a:p>
          <a:p>
            <a:r>
              <a:rPr lang="en-US" sz="2400" dirty="0"/>
              <a:t>The webpage can be found in: </a:t>
            </a:r>
            <a:r>
              <a:rPr lang="en-US" sz="2400" dirty="0">
                <a:hlinkClick r:id="rId2"/>
              </a:rPr>
              <a:t>https://www.soccerguru.tips/index.html</a:t>
            </a:r>
            <a:r>
              <a:rPr lang="en-US" sz="2400" dirty="0"/>
              <a:t> and it will show the next games with its respective probabilities. </a:t>
            </a:r>
          </a:p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576209-E18A-DA12-23C7-C8FBFB103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742660"/>
            <a:ext cx="108458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0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92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14727B-1986-5290-0900-709944B4C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9"/>
            <a:ext cx="4702629" cy="4726502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References: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64BA17-0C37-40B2-5E4B-E6AFC25DF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8022" y="713313"/>
            <a:ext cx="3815778" cy="5431376"/>
          </a:xfrm>
        </p:spPr>
        <p:txBody>
          <a:bodyPr anchor="ctr">
            <a:normAutofit fontScale="47500" lnSpcReduction="20000"/>
          </a:bodyPr>
          <a:lstStyle/>
          <a:p>
            <a:r>
              <a:rPr lang="es-MX" dirty="0"/>
              <a:t>-Sze Yeung. </a:t>
            </a:r>
            <a:r>
              <a:rPr lang="es-MX" i="1" dirty="0"/>
              <a:t>Football Prediction by XGBoost. </a:t>
            </a:r>
            <a:r>
              <a:rPr lang="es-MX" dirty="0"/>
              <a:t>Kaggle </a:t>
            </a:r>
            <a:r>
              <a:rPr lang="es-MX" u="sng" dirty="0">
                <a:hlinkClick r:id="rId2"/>
              </a:rPr>
              <a:t>https://www.kaggle.com/code/szeyeung/football-prediction-by-xgboost/notebook?scriptVersionId=94437712</a:t>
            </a:r>
            <a:endParaRPr lang="es-MX" sz="1400" dirty="0"/>
          </a:p>
          <a:p>
            <a:br>
              <a:rPr lang="es-MX" sz="1400" dirty="0"/>
            </a:br>
            <a:r>
              <a:rPr lang="es-MX" dirty="0"/>
              <a:t>-Utikal, N. (26 December 2019). </a:t>
            </a:r>
            <a:r>
              <a:rPr lang="es-MX" i="1" dirty="0"/>
              <a:t>Predicting Football Results with Random Forest</a:t>
            </a:r>
            <a:r>
              <a:rPr lang="es-MX" dirty="0"/>
              <a:t>. Obtenido de Medium: </a:t>
            </a:r>
            <a:r>
              <a:rPr lang="es-MX" u="sng" dirty="0">
                <a:hlinkClick r:id="rId3"/>
              </a:rPr>
              <a:t>https://medium.com/@nicholasutikal/predict-football-results-with-random-forest-c3e6f6e2ee58</a:t>
            </a:r>
            <a:endParaRPr lang="es-MX" sz="1400" dirty="0"/>
          </a:p>
          <a:p>
            <a:br>
              <a:rPr lang="es-MX" sz="1400" dirty="0"/>
            </a:br>
            <a:r>
              <a:rPr lang="es-MX" dirty="0"/>
              <a:t>-Calvo, M., Miñaur, F., Ramos, M., &amp; Lezama, J. (3 de February de 2022). </a:t>
            </a:r>
            <a:r>
              <a:rPr lang="es-MX" i="1" dirty="0"/>
              <a:t>Github</a:t>
            </a:r>
            <a:r>
              <a:rPr lang="es-MX" dirty="0"/>
              <a:t>. Obtenido de Ubiquitous-Goggles: </a:t>
            </a:r>
            <a:r>
              <a:rPr lang="es-MX" u="sng" dirty="0">
                <a:hlinkClick r:id="rId4"/>
              </a:rPr>
              <a:t>https://github.com/JulioLezamaAmastalli/ubiquitous-goggles/</a:t>
            </a:r>
            <a:endParaRPr lang="es-MX" sz="1400" dirty="0"/>
          </a:p>
          <a:p>
            <a:br>
              <a:rPr lang="es-MX" sz="1400" dirty="0"/>
            </a:br>
            <a:r>
              <a:rPr lang="es-MX" dirty="0"/>
              <a:t>-Densmore, J. (10 February 2021).  </a:t>
            </a:r>
            <a:r>
              <a:rPr lang="es-MX" i="1" dirty="0"/>
              <a:t>Data Pipelines Pocket Reference: Moving and Processing Data for Analytics</a:t>
            </a:r>
            <a:r>
              <a:rPr lang="es-MX" dirty="0"/>
              <a:t> </a:t>
            </a:r>
            <a:endParaRPr lang="es-MX" sz="1400" dirty="0"/>
          </a:p>
          <a:p>
            <a:br>
              <a:rPr lang="es-MX" sz="1400" dirty="0"/>
            </a:br>
            <a:r>
              <a:rPr lang="es-MX" dirty="0"/>
              <a:t>-SportsMonk. From SportsMonk: </a:t>
            </a:r>
            <a:r>
              <a:rPr lang="es-MX" u="sng" dirty="0">
                <a:hlinkClick r:id="rId5"/>
              </a:rPr>
              <a:t>https://docs.sportmonks.com/football/</a:t>
            </a:r>
            <a:endParaRPr lang="es-MX" sz="1400" dirty="0"/>
          </a:p>
          <a:p>
            <a:pPr marL="0" indent="0">
              <a:lnSpc>
                <a:spcPct val="90000"/>
              </a:lnSpc>
              <a:buNone/>
            </a:pPr>
            <a:endParaRPr lang="es-MX" sz="1400" dirty="0"/>
          </a:p>
          <a:p>
            <a:pPr marL="0" indent="0">
              <a:lnSpc>
                <a:spcPct val="90000"/>
              </a:lnSpc>
              <a:buNone/>
            </a:pPr>
            <a:br>
              <a:rPr lang="es-MX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5097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D673BD-7AEF-50D7-9438-633C7C05F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/>
              <a:t>Motivation &amp; Business Problem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8E05DE61-6274-1382-0CD5-5453CA3CB3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" r="33702" b="-1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EFE77F-22F7-BA63-876F-BABE8A8BA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020983"/>
            <a:ext cx="4840010" cy="26645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900" dirty="0"/>
              <a:t>Create a platform that is:</a:t>
            </a:r>
          </a:p>
          <a:p>
            <a:pPr lvl="1"/>
            <a:r>
              <a:rPr lang="en-US" sz="1500" dirty="0"/>
              <a:t>Free</a:t>
            </a:r>
          </a:p>
          <a:p>
            <a:pPr lvl="1"/>
            <a:r>
              <a:rPr lang="en-US" sz="1500" dirty="0"/>
              <a:t>Transparent</a:t>
            </a:r>
          </a:p>
          <a:p>
            <a:pPr lvl="1"/>
            <a:r>
              <a:rPr lang="en-US" sz="1500" dirty="0"/>
              <a:t>Accessible</a:t>
            </a:r>
          </a:p>
          <a:p>
            <a:pPr lvl="1"/>
            <a:r>
              <a:rPr lang="en-US" sz="1500" dirty="0"/>
              <a:t>Well documented</a:t>
            </a:r>
          </a:p>
          <a:p>
            <a:pPr lvl="1"/>
            <a:r>
              <a:rPr lang="en-US" sz="1500" dirty="0"/>
              <a:t>Open source (</a:t>
            </a:r>
            <a:r>
              <a:rPr lang="en-US" sz="1500" dirty="0" err="1"/>
              <a:t>Github</a:t>
            </a:r>
            <a:r>
              <a:rPr lang="en-US" sz="1500" dirty="0"/>
              <a:t>)</a:t>
            </a:r>
          </a:p>
          <a:p>
            <a:pPr marL="0" indent="0">
              <a:buNone/>
            </a:pPr>
            <a:r>
              <a:rPr lang="en-US" sz="1900" dirty="0"/>
              <a:t>So that passionate people of this sport could bet on the results of football matches.</a:t>
            </a:r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E39EC91-B475-2709-9C7A-1A5D57F05984}"/>
              </a:ext>
            </a:extLst>
          </p:cNvPr>
          <p:cNvSpPr txBox="1"/>
          <p:nvPr/>
        </p:nvSpPr>
        <p:spPr>
          <a:xfrm>
            <a:off x="6513788" y="4826675"/>
            <a:ext cx="4552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The problem that we wanted to solve throughout the project was to predict the result of soccer matches with accurate information using historical data of past confrontations.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710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D11FD0E-2D27-4A5A-949D-222E61ECB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BC8109F-B452-45EE-8BB3-65433C03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11CBEE-4782-B90C-C680-8FB41178B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612" y="39459"/>
            <a:ext cx="5362576" cy="1892300"/>
          </a:xfrm>
        </p:spPr>
        <p:txBody>
          <a:bodyPr>
            <a:normAutofit/>
          </a:bodyPr>
          <a:lstStyle/>
          <a:p>
            <a:r>
              <a:rPr lang="en-US" dirty="0"/>
              <a:t>Machine Learning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9C84815D-542C-29BA-ADAF-326EEAB792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9684651"/>
              </p:ext>
            </p:extLst>
          </p:nvPr>
        </p:nvGraphicFramePr>
        <p:xfrm>
          <a:off x="838200" y="2028825"/>
          <a:ext cx="10515600" cy="4148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ángulo 9" descr="Base de datos">
            <a:extLst>
              <a:ext uri="{FF2B5EF4-FFF2-40B4-BE49-F238E27FC236}">
                <a16:creationId xmlns:a16="http://schemas.microsoft.com/office/drawing/2014/main" id="{FFC475C6-40A6-A9FE-55A1-E062B3B01455}"/>
              </a:ext>
            </a:extLst>
          </p:cNvPr>
          <p:cNvSpPr/>
          <p:nvPr/>
        </p:nvSpPr>
        <p:spPr>
          <a:xfrm>
            <a:off x="2403432" y="1064713"/>
            <a:ext cx="1454583" cy="144250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Rectángulo 11" descr="Diana">
            <a:extLst>
              <a:ext uri="{FF2B5EF4-FFF2-40B4-BE49-F238E27FC236}">
                <a16:creationId xmlns:a16="http://schemas.microsoft.com/office/drawing/2014/main" id="{E4FF8DBA-0B96-282E-645A-539A99EC815E}"/>
              </a:ext>
            </a:extLst>
          </p:cNvPr>
          <p:cNvSpPr/>
          <p:nvPr/>
        </p:nvSpPr>
        <p:spPr>
          <a:xfrm>
            <a:off x="7703045" y="1380544"/>
            <a:ext cx="1735166" cy="1181347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1204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837AC-D906-A75F-860A-2007AA7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45" y="-196948"/>
            <a:ext cx="10515600" cy="1325563"/>
          </a:xfrm>
        </p:spPr>
        <p:txBody>
          <a:bodyPr/>
          <a:lstStyle/>
          <a:p>
            <a:r>
              <a:rPr lang="en-US" dirty="0"/>
              <a:t>System Design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2DC7CF5-4F76-27B8-EF0A-38811D7B8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97442"/>
            <a:ext cx="11577710" cy="597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968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DC6C8-E23F-89C2-30D5-C9AB2530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Ingestion</a:t>
            </a:r>
          </a:p>
        </p:txBody>
      </p:sp>
      <p:pic>
        <p:nvPicPr>
          <p:cNvPr id="2050" name="Picture 2" descr="Getting the best Football Data API with Sportmonks on Rapid API - YouTube">
            <a:extLst>
              <a:ext uri="{FF2B5EF4-FFF2-40B4-BE49-F238E27FC236}">
                <a16:creationId xmlns:a16="http://schemas.microsoft.com/office/drawing/2014/main" id="{56F6642B-79F6-DEB0-7FE5-229A18534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08" y="2622250"/>
            <a:ext cx="4150065" cy="233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 Premier League: la historia y el significado del logotipo, la marca y  el símbolo. | png, vector">
            <a:extLst>
              <a:ext uri="{FF2B5EF4-FFF2-40B4-BE49-F238E27FC236}">
                <a16:creationId xmlns:a16="http://schemas.microsoft.com/office/drawing/2014/main" id="{CC7FE97A-7AA8-44CF-8777-76F8AA371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688" y="2357869"/>
            <a:ext cx="2442244" cy="102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go de German Bundesliga: la historia y el significado del logotipo, la  marca y el símbolo. | png, vector">
            <a:extLst>
              <a:ext uri="{FF2B5EF4-FFF2-40B4-BE49-F238E27FC236}">
                <a16:creationId xmlns:a16="http://schemas.microsoft.com/office/drawing/2014/main" id="{2B0F2694-A63F-30CB-68A6-862F75224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971" y="1977295"/>
            <a:ext cx="3221620" cy="181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go de Italian Serie A: la historia y el significado del logotipo, la  marca y el símbolo. | png, vector">
            <a:extLst>
              <a:ext uri="{FF2B5EF4-FFF2-40B4-BE49-F238E27FC236}">
                <a16:creationId xmlns:a16="http://schemas.microsoft.com/office/drawing/2014/main" id="{A24E79CD-8F33-592C-229A-B0160B9DA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37112"/>
            <a:ext cx="3221621" cy="181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AE695A3-F645-780E-E301-598865D1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932" y="4259942"/>
            <a:ext cx="2689185" cy="85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391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14CFE6-65BC-3BF0-F41A-27BA4812A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107" y="37002"/>
            <a:ext cx="10515600" cy="1325563"/>
          </a:xfrm>
        </p:spPr>
        <p:txBody>
          <a:bodyPr/>
          <a:lstStyle/>
          <a:p>
            <a:r>
              <a:rPr lang="en-US" dirty="0"/>
              <a:t>Selected features</a:t>
            </a:r>
          </a:p>
        </p:txBody>
      </p:sp>
      <p:sp>
        <p:nvSpPr>
          <p:cNvPr id="5" name="Rombo 4">
            <a:extLst>
              <a:ext uri="{FF2B5EF4-FFF2-40B4-BE49-F238E27FC236}">
                <a16:creationId xmlns:a16="http://schemas.microsoft.com/office/drawing/2014/main" id="{2BC8A82D-F7DA-4033-DE06-87A15E83A8BD}"/>
              </a:ext>
            </a:extLst>
          </p:cNvPr>
          <p:cNvSpPr/>
          <p:nvPr/>
        </p:nvSpPr>
        <p:spPr>
          <a:xfrm>
            <a:off x="1553227" y="1413713"/>
            <a:ext cx="1929009" cy="1528175"/>
          </a:xfrm>
          <a:prstGeom prst="diamond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Categorical</a:t>
            </a:r>
          </a:p>
        </p:txBody>
      </p:sp>
      <p:sp>
        <p:nvSpPr>
          <p:cNvPr id="7" name="Rombo 6">
            <a:extLst>
              <a:ext uri="{FF2B5EF4-FFF2-40B4-BE49-F238E27FC236}">
                <a16:creationId xmlns:a16="http://schemas.microsoft.com/office/drawing/2014/main" id="{0236414D-88EF-64F5-20F0-E0585541A464}"/>
              </a:ext>
            </a:extLst>
          </p:cNvPr>
          <p:cNvSpPr/>
          <p:nvPr/>
        </p:nvSpPr>
        <p:spPr>
          <a:xfrm>
            <a:off x="102295" y="3044184"/>
            <a:ext cx="1929009" cy="1528175"/>
          </a:xfrm>
          <a:prstGeom prst="diamond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Features</a:t>
            </a:r>
          </a:p>
        </p:txBody>
      </p:sp>
      <p:sp>
        <p:nvSpPr>
          <p:cNvPr id="8" name="Rombo 7">
            <a:extLst>
              <a:ext uri="{FF2B5EF4-FFF2-40B4-BE49-F238E27FC236}">
                <a16:creationId xmlns:a16="http://schemas.microsoft.com/office/drawing/2014/main" id="{CACD7BA1-4200-AA4F-E39C-E615F571E773}"/>
              </a:ext>
            </a:extLst>
          </p:cNvPr>
          <p:cNvSpPr/>
          <p:nvPr/>
        </p:nvSpPr>
        <p:spPr>
          <a:xfrm>
            <a:off x="1553227" y="4572359"/>
            <a:ext cx="1929009" cy="1528175"/>
          </a:xfrm>
          <a:prstGeom prst="diamond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Numerical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3CB1094-AA11-9539-0BA0-3CDE6ECCED8E}"/>
              </a:ext>
            </a:extLst>
          </p:cNvPr>
          <p:cNvSpPr/>
          <p:nvPr/>
        </p:nvSpPr>
        <p:spPr>
          <a:xfrm>
            <a:off x="4016678" y="1180775"/>
            <a:ext cx="2446751" cy="3635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league_id</a:t>
            </a:r>
            <a:endParaRPr lang="en-U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E495F4B-30FB-EEAB-9136-2DF4E3A2F442}"/>
              </a:ext>
            </a:extLst>
          </p:cNvPr>
          <p:cNvSpPr/>
          <p:nvPr/>
        </p:nvSpPr>
        <p:spPr>
          <a:xfrm>
            <a:off x="4016678" y="1662983"/>
            <a:ext cx="2446751" cy="3635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season_id</a:t>
            </a:r>
            <a:endParaRPr lang="en-U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6C2F7F5-1B9E-FA28-8B8E-AFE1F26985FB}"/>
              </a:ext>
            </a:extLst>
          </p:cNvPr>
          <p:cNvSpPr/>
          <p:nvPr/>
        </p:nvSpPr>
        <p:spPr>
          <a:xfrm>
            <a:off x="4016678" y="2137521"/>
            <a:ext cx="2446751" cy="3635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venue_id</a:t>
            </a:r>
            <a:endParaRPr lang="en-U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AC81A70-59D9-8933-B232-707B9B038457}"/>
              </a:ext>
            </a:extLst>
          </p:cNvPr>
          <p:cNvSpPr/>
          <p:nvPr/>
        </p:nvSpPr>
        <p:spPr>
          <a:xfrm>
            <a:off x="4016678" y="2609067"/>
            <a:ext cx="2446751" cy="3635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referee_id</a:t>
            </a:r>
            <a:endParaRPr lang="en-U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9565619-0931-2752-CD77-89969168D7D1}"/>
              </a:ext>
            </a:extLst>
          </p:cNvPr>
          <p:cNvSpPr/>
          <p:nvPr/>
        </p:nvSpPr>
        <p:spPr>
          <a:xfrm>
            <a:off x="4016678" y="3080613"/>
            <a:ext cx="2446751" cy="3635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localteam_id</a:t>
            </a:r>
            <a:endParaRPr lang="en-U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10F04E2-506F-02C0-A4EC-8AE34DB06622}"/>
              </a:ext>
            </a:extLst>
          </p:cNvPr>
          <p:cNvSpPr/>
          <p:nvPr/>
        </p:nvSpPr>
        <p:spPr>
          <a:xfrm>
            <a:off x="4016678" y="3552159"/>
            <a:ext cx="2446751" cy="3635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visitorteam_id</a:t>
            </a:r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21DBF4A-95F3-DE66-4F22-5F4E7233776E}"/>
              </a:ext>
            </a:extLst>
          </p:cNvPr>
          <p:cNvSpPr/>
          <p:nvPr/>
        </p:nvSpPr>
        <p:spPr>
          <a:xfrm>
            <a:off x="4016678" y="4612072"/>
            <a:ext cx="2446751" cy="3635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localteam_position</a:t>
            </a:r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E0F7093-507A-6075-CCF6-F1A0A87906E0}"/>
              </a:ext>
            </a:extLst>
          </p:cNvPr>
          <p:cNvSpPr/>
          <p:nvPr/>
        </p:nvSpPr>
        <p:spPr>
          <a:xfrm>
            <a:off x="4016678" y="5671985"/>
            <a:ext cx="2446751" cy="3635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visitorteam_position</a:t>
            </a:r>
            <a:endParaRPr lang="en-U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C1C27A9-FAA7-D63A-FC31-14DC498BAC22}"/>
              </a:ext>
            </a:extLst>
          </p:cNvPr>
          <p:cNvSpPr/>
          <p:nvPr/>
        </p:nvSpPr>
        <p:spPr>
          <a:xfrm>
            <a:off x="6997865" y="1180775"/>
            <a:ext cx="5010411" cy="3635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Id of the league f.e. Copa del Rey</a:t>
            </a:r>
            <a:endParaRPr lang="en-US" sz="160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968006F-71F5-5001-F440-81625EF93596}"/>
              </a:ext>
            </a:extLst>
          </p:cNvPr>
          <p:cNvSpPr/>
          <p:nvPr/>
        </p:nvSpPr>
        <p:spPr>
          <a:xfrm>
            <a:off x="6997866" y="1659148"/>
            <a:ext cx="5010411" cy="3635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Id of the season f.e. 2022</a:t>
            </a:r>
            <a:endParaRPr lang="en-US" sz="160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F5E945A-4D77-1B87-3EA6-EB597E696374}"/>
              </a:ext>
            </a:extLst>
          </p:cNvPr>
          <p:cNvSpPr/>
          <p:nvPr/>
        </p:nvSpPr>
        <p:spPr>
          <a:xfrm>
            <a:off x="6997867" y="2137521"/>
            <a:ext cx="5010411" cy="3635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Id of the venue f.e. Santiago Bernabéu</a:t>
            </a:r>
            <a:endParaRPr lang="en-US" sz="160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5372700-4732-DE2E-8E99-F493D6AF48E6}"/>
              </a:ext>
            </a:extLst>
          </p:cNvPr>
          <p:cNvSpPr/>
          <p:nvPr/>
        </p:nvSpPr>
        <p:spPr>
          <a:xfrm>
            <a:off x="6997868" y="2578308"/>
            <a:ext cx="5010411" cy="3635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Id of the referee</a:t>
            </a:r>
            <a:endParaRPr lang="en-US" sz="16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6BB6248-00BD-4924-2CE0-554AF513F2AD}"/>
              </a:ext>
            </a:extLst>
          </p:cNvPr>
          <p:cNvSpPr/>
          <p:nvPr/>
        </p:nvSpPr>
        <p:spPr>
          <a:xfrm>
            <a:off x="6997869" y="3065420"/>
            <a:ext cx="5010411" cy="3635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Id of the local team</a:t>
            </a:r>
            <a:endParaRPr lang="en-US" sz="16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09521D0-16E0-377B-4DF2-F2356653B311}"/>
              </a:ext>
            </a:extLst>
          </p:cNvPr>
          <p:cNvSpPr/>
          <p:nvPr/>
        </p:nvSpPr>
        <p:spPr>
          <a:xfrm>
            <a:off x="6997870" y="3549390"/>
            <a:ext cx="5010411" cy="3635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Id of the visitor team</a:t>
            </a:r>
            <a:endParaRPr lang="en-US" sz="160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7B3A78F-1BC3-00DF-ACE4-9847C858B62D}"/>
              </a:ext>
            </a:extLst>
          </p:cNvPr>
          <p:cNvSpPr/>
          <p:nvPr/>
        </p:nvSpPr>
        <p:spPr>
          <a:xfrm>
            <a:off x="6997870" y="4613638"/>
            <a:ext cx="5010411" cy="3635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Current position of the local team in the table</a:t>
            </a:r>
            <a:endParaRPr lang="en-US" sz="160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CD0D1BC-5320-8264-A84F-082E573754FD}"/>
              </a:ext>
            </a:extLst>
          </p:cNvPr>
          <p:cNvSpPr/>
          <p:nvPr/>
        </p:nvSpPr>
        <p:spPr>
          <a:xfrm>
            <a:off x="6997871" y="5671985"/>
            <a:ext cx="5010411" cy="3635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Current position of the visitor team in the table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58849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54398D-868B-72DF-99D0-10775C9E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37739D86-38A7-1ADB-658C-16CC41095A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407734"/>
              </p:ext>
            </p:extLst>
          </p:nvPr>
        </p:nvGraphicFramePr>
        <p:xfrm>
          <a:off x="838200" y="2591154"/>
          <a:ext cx="10515600" cy="416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763AD7BB-243C-661A-3058-1CD5F91E5CF1}"/>
              </a:ext>
            </a:extLst>
          </p:cNvPr>
          <p:cNvSpPr txBox="1"/>
          <p:nvPr/>
        </p:nvSpPr>
        <p:spPr>
          <a:xfrm>
            <a:off x="838200" y="1870918"/>
            <a:ext cx="63016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Four new </a:t>
            </a:r>
            <a:r>
              <a:rPr lang="en-US" sz="2400" b="1" dirty="0"/>
              <a:t>variables</a:t>
            </a:r>
            <a:r>
              <a:rPr lang="en-US" b="1" dirty="0"/>
              <a:t>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468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Arrows pointing right while one points left">
            <a:extLst>
              <a:ext uri="{FF2B5EF4-FFF2-40B4-BE49-F238E27FC236}">
                <a16:creationId xmlns:a16="http://schemas.microsoft.com/office/drawing/2014/main" id="{E471245B-DC5C-1B3E-E090-D61C5AB73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24" b="7406"/>
          <a:stretch/>
        </p:blipFill>
        <p:spPr>
          <a:xfrm>
            <a:off x="-3050" y="0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4254A-B507-7A2B-F586-271A32D2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86" y="643467"/>
            <a:ext cx="548639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Model Development and Evaluation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9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37B129-0F86-BA36-63C8-3931F569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First experiments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9D722-2C35-09AD-7697-E63F7D9E8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21" r="23110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53971B-7F54-A91D-B1C4-7543F2118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894886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dirty="0"/>
              <a:t>Logistic Regression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L1 Logistic Regression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Random Forest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B5FACF29-3049-CE06-CEC3-CB6640E6F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978749"/>
              </p:ext>
            </p:extLst>
          </p:nvPr>
        </p:nvGraphicFramePr>
        <p:xfrm>
          <a:off x="6682599" y="2369718"/>
          <a:ext cx="3882237" cy="731520"/>
        </p:xfrm>
        <a:graphic>
          <a:graphicData uri="http://schemas.openxmlformats.org/drawingml/2006/table">
            <a:tbl>
              <a:tblPr/>
              <a:tblGrid>
                <a:gridCol w="1745980">
                  <a:extLst>
                    <a:ext uri="{9D8B030D-6E8A-4147-A177-3AD203B41FA5}">
                      <a16:colId xmlns:a16="http://schemas.microsoft.com/office/drawing/2014/main" val="1514944755"/>
                    </a:ext>
                  </a:extLst>
                </a:gridCol>
                <a:gridCol w="2136257">
                  <a:extLst>
                    <a:ext uri="{9D8B030D-6E8A-4147-A177-3AD203B41FA5}">
                      <a16:colId xmlns:a16="http://schemas.microsoft.com/office/drawing/2014/main" val="355144970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1" i="0" u="none" strike="noStrike">
                          <a:solidFill>
                            <a:srgbClr val="2F5496"/>
                          </a:solidFill>
                          <a:effectLst/>
                          <a:latin typeface="Quattrocento Sans" panose="020F0502020204030204" pitchFamily="34" charset="0"/>
                        </a:rPr>
                        <a:t>Train Accuracy</a:t>
                      </a:r>
                      <a:endParaRPr lang="es-MX" sz="280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1" i="0" u="none" strike="noStrike">
                          <a:solidFill>
                            <a:srgbClr val="2F5496"/>
                          </a:solidFill>
                          <a:effectLst/>
                          <a:latin typeface="Quattrocento Sans" panose="020F0502020204030204" pitchFamily="34" charset="0"/>
                        </a:rPr>
                        <a:t>Test Accuracy</a:t>
                      </a:r>
                      <a:endParaRPr lang="es-MX" sz="280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5571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0" i="0" u="none" strike="noStrike">
                          <a:solidFill>
                            <a:srgbClr val="37352F"/>
                          </a:solidFill>
                          <a:effectLst/>
                          <a:latin typeface="Quattrocento Sans" panose="020F0502020204030204" pitchFamily="34" charset="0"/>
                        </a:rPr>
                        <a:t>63.58%</a:t>
                      </a:r>
                      <a:endParaRPr lang="es-MX" sz="280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0" i="0" u="none" strike="noStrike" dirty="0">
                          <a:solidFill>
                            <a:srgbClr val="37352F"/>
                          </a:solidFill>
                          <a:effectLst/>
                          <a:latin typeface="Quattrocento Sans" panose="020F0502020204030204" pitchFamily="34" charset="0"/>
                        </a:rPr>
                        <a:t>61.28%</a:t>
                      </a:r>
                      <a:endParaRPr lang="es-MX" sz="2800" dirty="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98692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0FE7A1B8-D25D-8E42-FB4C-C2353C5B8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875156"/>
              </p:ext>
            </p:extLst>
          </p:nvPr>
        </p:nvGraphicFramePr>
        <p:xfrm>
          <a:off x="6683045" y="3709129"/>
          <a:ext cx="3881791" cy="710766"/>
        </p:xfrm>
        <a:graphic>
          <a:graphicData uri="http://schemas.openxmlformats.org/drawingml/2006/table">
            <a:tbl>
              <a:tblPr/>
              <a:tblGrid>
                <a:gridCol w="1745779">
                  <a:extLst>
                    <a:ext uri="{9D8B030D-6E8A-4147-A177-3AD203B41FA5}">
                      <a16:colId xmlns:a16="http://schemas.microsoft.com/office/drawing/2014/main" val="230169200"/>
                    </a:ext>
                  </a:extLst>
                </a:gridCol>
                <a:gridCol w="2136012">
                  <a:extLst>
                    <a:ext uri="{9D8B030D-6E8A-4147-A177-3AD203B41FA5}">
                      <a16:colId xmlns:a16="http://schemas.microsoft.com/office/drawing/2014/main" val="1477580148"/>
                    </a:ext>
                  </a:extLst>
                </a:gridCol>
              </a:tblGrid>
              <a:tr h="35538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1" i="0" u="none" strike="noStrike">
                          <a:solidFill>
                            <a:srgbClr val="2F5496"/>
                          </a:solidFill>
                          <a:effectLst/>
                          <a:latin typeface="Quattrocento Sans" panose="020B0502050000020003" pitchFamily="34" charset="0"/>
                        </a:rPr>
                        <a:t>Train Accuracy</a:t>
                      </a:r>
                      <a:endParaRPr lang="es-MX" sz="280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1" i="0" u="none" strike="noStrike" dirty="0">
                          <a:solidFill>
                            <a:srgbClr val="2F5496"/>
                          </a:solidFill>
                          <a:effectLst/>
                          <a:latin typeface="Quattrocento Sans" panose="020B0502050000020003" pitchFamily="34" charset="0"/>
                        </a:rPr>
                        <a:t>Test Accuracy</a:t>
                      </a:r>
                      <a:endParaRPr lang="es-MX" sz="2800" dirty="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520920"/>
                  </a:ext>
                </a:extLst>
              </a:tr>
              <a:tr h="35538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0" i="0" u="none" strike="noStrike" dirty="0">
                          <a:solidFill>
                            <a:srgbClr val="37352F"/>
                          </a:solidFill>
                          <a:effectLst/>
                          <a:latin typeface="Quattrocento Sans" panose="020B0502050000020003" pitchFamily="34" charset="0"/>
                        </a:rPr>
                        <a:t>62.14%</a:t>
                      </a:r>
                      <a:endParaRPr lang="es-MX" sz="2800" dirty="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0" i="0" u="none" strike="noStrike" dirty="0">
                          <a:solidFill>
                            <a:srgbClr val="37352F"/>
                          </a:solidFill>
                          <a:effectLst/>
                          <a:latin typeface="Quattrocento Sans" panose="020B0502050000020003" pitchFamily="34" charset="0"/>
                        </a:rPr>
                        <a:t>61.14%</a:t>
                      </a:r>
                      <a:endParaRPr lang="es-MX" sz="2800" dirty="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453255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CEEB6134-8FEA-0FA7-18FF-8F66EDC47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286563"/>
              </p:ext>
            </p:extLst>
          </p:nvPr>
        </p:nvGraphicFramePr>
        <p:xfrm>
          <a:off x="6683045" y="4959820"/>
          <a:ext cx="3881791" cy="710766"/>
        </p:xfrm>
        <a:graphic>
          <a:graphicData uri="http://schemas.openxmlformats.org/drawingml/2006/table">
            <a:tbl>
              <a:tblPr/>
              <a:tblGrid>
                <a:gridCol w="1745779">
                  <a:extLst>
                    <a:ext uri="{9D8B030D-6E8A-4147-A177-3AD203B41FA5}">
                      <a16:colId xmlns:a16="http://schemas.microsoft.com/office/drawing/2014/main" val="230169200"/>
                    </a:ext>
                  </a:extLst>
                </a:gridCol>
                <a:gridCol w="2136012">
                  <a:extLst>
                    <a:ext uri="{9D8B030D-6E8A-4147-A177-3AD203B41FA5}">
                      <a16:colId xmlns:a16="http://schemas.microsoft.com/office/drawing/2014/main" val="1477580148"/>
                    </a:ext>
                  </a:extLst>
                </a:gridCol>
              </a:tblGrid>
              <a:tr h="35538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1" i="0" u="none" strike="noStrike">
                          <a:solidFill>
                            <a:srgbClr val="2F5496"/>
                          </a:solidFill>
                          <a:effectLst/>
                          <a:latin typeface="Quattrocento Sans" panose="020B0502050000020003" pitchFamily="34" charset="0"/>
                        </a:rPr>
                        <a:t>Train Accuracy</a:t>
                      </a:r>
                      <a:endParaRPr lang="es-MX" sz="280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1" i="0" u="none" strike="noStrike" dirty="0">
                          <a:solidFill>
                            <a:srgbClr val="2F5496"/>
                          </a:solidFill>
                          <a:effectLst/>
                          <a:latin typeface="Quattrocento Sans" panose="020B0502050000020003" pitchFamily="34" charset="0"/>
                        </a:rPr>
                        <a:t>Test Accuracy</a:t>
                      </a:r>
                      <a:endParaRPr lang="es-MX" sz="2800" dirty="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520920"/>
                  </a:ext>
                </a:extLst>
              </a:tr>
              <a:tr h="35538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0" i="0" u="none" strike="noStrike" dirty="0">
                          <a:solidFill>
                            <a:srgbClr val="37352F"/>
                          </a:solidFill>
                          <a:effectLst/>
                          <a:latin typeface="Quattrocento Sans" panose="020B0502050000020003" pitchFamily="34" charset="0"/>
                        </a:rPr>
                        <a:t>65.71%</a:t>
                      </a:r>
                      <a:endParaRPr lang="es-MX" sz="2800" dirty="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b="0" i="0" u="none" strike="noStrike" dirty="0">
                          <a:solidFill>
                            <a:srgbClr val="37352F"/>
                          </a:solidFill>
                          <a:effectLst/>
                          <a:latin typeface="Quattrocento Sans" panose="020B0502050000020003" pitchFamily="34" charset="0"/>
                        </a:rPr>
                        <a:t>66.2%</a:t>
                      </a:r>
                      <a:endParaRPr lang="es-MX" sz="2800" dirty="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453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418652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503</Words>
  <Application>Microsoft Macintosh PowerPoint</Application>
  <PresentationFormat>Panorámica</PresentationFormat>
  <Paragraphs>89</Paragraphs>
  <Slides>13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Elephant</vt:lpstr>
      <vt:lpstr>Quattrocento Sans</vt:lpstr>
      <vt:lpstr>BrushVTI</vt:lpstr>
      <vt:lpstr>Soccer Guru: a football match prediction pipeline</vt:lpstr>
      <vt:lpstr>Motivation &amp; Business Problem</vt:lpstr>
      <vt:lpstr>Machine Learning</vt:lpstr>
      <vt:lpstr>System Design</vt:lpstr>
      <vt:lpstr>Data Ingestion</vt:lpstr>
      <vt:lpstr>Selected features</vt:lpstr>
      <vt:lpstr>Feature Engineering</vt:lpstr>
      <vt:lpstr>Model Development and Evaluation</vt:lpstr>
      <vt:lpstr>First experiments</vt:lpstr>
      <vt:lpstr>Best model XGBoost</vt:lpstr>
      <vt:lpstr>Best Local Model: Random Forest with feature engineering</vt:lpstr>
      <vt:lpstr>Final product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Soccer result predictions using machine learning </dc:title>
  <dc:creator>Regina Canalizo</dc:creator>
  <cp:lastModifiedBy>FERNANDO MIÑAUR OLIVARES</cp:lastModifiedBy>
  <cp:revision>4</cp:revision>
  <dcterms:created xsi:type="dcterms:W3CDTF">2022-05-16T21:07:07Z</dcterms:created>
  <dcterms:modified xsi:type="dcterms:W3CDTF">2022-05-17T03:44:53Z</dcterms:modified>
</cp:coreProperties>
</file>